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78" r:id="rId3"/>
    <p:sldId id="271" r:id="rId4"/>
    <p:sldId id="257" r:id="rId5"/>
    <p:sldId id="258" r:id="rId6"/>
    <p:sldId id="281" r:id="rId7"/>
    <p:sldId id="282" r:id="rId8"/>
    <p:sldId id="259" r:id="rId9"/>
    <p:sldId id="283" r:id="rId10"/>
    <p:sldId id="279" r:id="rId11"/>
    <p:sldId id="284" r:id="rId12"/>
    <p:sldId id="260" r:id="rId13"/>
    <p:sldId id="285" r:id="rId14"/>
    <p:sldId id="280" r:id="rId15"/>
    <p:sldId id="264" r:id="rId16"/>
    <p:sldId id="262" r:id="rId17"/>
    <p:sldId id="261" r:id="rId18"/>
    <p:sldId id="288" r:id="rId19"/>
    <p:sldId id="287" r:id="rId20"/>
    <p:sldId id="286" r:id="rId21"/>
    <p:sldId id="275" r:id="rId22"/>
    <p:sldId id="289" r:id="rId23"/>
    <p:sldId id="290" r:id="rId24"/>
    <p:sldId id="265" r:id="rId25"/>
    <p:sldId id="266" r:id="rId26"/>
    <p:sldId id="267" r:id="rId27"/>
    <p:sldId id="294" r:id="rId28"/>
    <p:sldId id="292" r:id="rId29"/>
    <p:sldId id="268" r:id="rId30"/>
    <p:sldId id="277" r:id="rId31"/>
    <p:sldId id="269" r:id="rId32"/>
    <p:sldId id="273" r:id="rId33"/>
    <p:sldId id="270" r:id="rId34"/>
    <p:sldId id="272" r:id="rId35"/>
    <p:sldId id="274" r:id="rId36"/>
    <p:sldId id="295" r:id="rId37"/>
    <p:sldId id="303" r:id="rId38"/>
    <p:sldId id="302" r:id="rId39"/>
    <p:sldId id="304" r:id="rId40"/>
    <p:sldId id="306" r:id="rId41"/>
    <p:sldId id="308" r:id="rId42"/>
    <p:sldId id="309" r:id="rId43"/>
    <p:sldId id="298" r:id="rId44"/>
    <p:sldId id="296" r:id="rId45"/>
    <p:sldId id="310" r:id="rId46"/>
    <p:sldId id="299" r:id="rId47"/>
    <p:sldId id="311" r:id="rId4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90" autoAdjust="0"/>
  </p:normalViewPr>
  <p:slideViewPr>
    <p:cSldViewPr snapToGrid="0">
      <p:cViewPr varScale="1">
        <p:scale>
          <a:sx n="67" d="100"/>
          <a:sy n="67" d="100"/>
        </p:scale>
        <p:origin x="126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54D57-5724-4535-A304-D5CF227DFBB7}" type="datetimeFigureOut">
              <a:rPr lang="en-IL" smtClean="0"/>
              <a:t>04/14/2023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DFEAD-35ED-4F2C-B041-E961CCB2BBBF}" type="slidenum">
              <a:rPr lang="en-IL" smtClean="0"/>
              <a:t>‹#›</a:t>
            </a:fld>
            <a:endParaRPr lang="en-IL"/>
          </a:p>
        </p:txBody>
      </p:sp>
    </p:spTree>
    <p:extLst>
      <p:ext uri="{BB962C8B-B14F-4D97-AF65-F5344CB8AC3E}">
        <p14:creationId xmlns:p14="http://schemas.microsoft.com/office/powerpoint/2010/main" val="148859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enough beta = we saw as intuition that when we use </a:t>
            </a:r>
            <a:r>
              <a:rPr lang="en-US" dirty="0" err="1"/>
              <a:t>bayes</a:t>
            </a:r>
            <a:r>
              <a:rPr lang="en-US" dirty="0"/>
              <a:t> q(x_t|x_t-1) is gaussian that’s close to delta because beta is small multiplied by relatively small q(x_t-1)/q(</a:t>
            </a:r>
            <a:r>
              <a:rPr lang="en-US" dirty="0" err="1"/>
              <a:t>x_t</a:t>
            </a:r>
            <a:r>
              <a:rPr lang="en-US" dirty="0"/>
              <a:t>) therefore its approximately a gaussian. A formal proof can be found in </a:t>
            </a:r>
            <a:r>
              <a:rPr lang="en-US" sz="1200" kern="1200" dirty="0">
                <a:solidFill>
                  <a:schemeClr val="tx1"/>
                </a:solidFill>
                <a:effectLst/>
                <a:latin typeface="+mn-lt"/>
                <a:ea typeface="+mn-ea"/>
                <a:cs typeface="+mn-cs"/>
              </a:rPr>
              <a:t>Feller, W. On the theory of stochastic processes, with particular reference to applications. In Proceedings of the [First] Berkeley Symposium on Mathematical </a:t>
            </a:r>
            <a:r>
              <a:rPr lang="en-US" sz="1200" kern="1200" dirty="0" err="1">
                <a:solidFill>
                  <a:schemeClr val="tx1"/>
                </a:solidFill>
                <a:effectLst/>
                <a:latin typeface="+mn-lt"/>
                <a:ea typeface="+mn-ea"/>
                <a:cs typeface="+mn-cs"/>
              </a:rPr>
              <a:t>Statisticsand</a:t>
            </a:r>
            <a:r>
              <a:rPr lang="en-US" sz="1200" kern="1200" dirty="0">
                <a:solidFill>
                  <a:schemeClr val="tx1"/>
                </a:solidFill>
                <a:effectLst/>
                <a:latin typeface="+mn-lt"/>
                <a:ea typeface="+mn-ea"/>
                <a:cs typeface="+mn-cs"/>
              </a:rPr>
              <a:t> Probability. The Regents of the University of California, 1949.</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5</a:t>
            </a:fld>
            <a:endParaRPr lang="en-IL"/>
          </a:p>
        </p:txBody>
      </p:sp>
    </p:spTree>
    <p:extLst>
      <p:ext uri="{BB962C8B-B14F-4D97-AF65-F5344CB8AC3E}">
        <p14:creationId xmlns:p14="http://schemas.microsoft.com/office/powerpoint/2010/main" val="316373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152DFEAD-35ED-4F2C-B041-E961CCB2BBBF}" type="slidenum">
              <a:rPr lang="en-IL" smtClean="0"/>
              <a:t>14</a:t>
            </a:fld>
            <a:endParaRPr lang="en-IL"/>
          </a:p>
        </p:txBody>
      </p:sp>
    </p:spTree>
    <p:extLst>
      <p:ext uri="{BB962C8B-B14F-4D97-AF65-F5344CB8AC3E}">
        <p14:creationId xmlns:p14="http://schemas.microsoft.com/office/powerpoint/2010/main" val="2899729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Focal loss is an implicit way to weight the data samples during training</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15</a:t>
            </a:fld>
            <a:endParaRPr lang="en-IL"/>
          </a:p>
        </p:txBody>
      </p:sp>
    </p:spTree>
    <p:extLst>
      <p:ext uri="{BB962C8B-B14F-4D97-AF65-F5344CB8AC3E}">
        <p14:creationId xmlns:p14="http://schemas.microsoft.com/office/powerpoint/2010/main" val="1663018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 implemented this plot with a linear noise schedule from 1e-4 to 0.02 (same as Ho et al.)</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16</a:t>
            </a:fld>
            <a:endParaRPr lang="en-IL"/>
          </a:p>
        </p:txBody>
      </p:sp>
    </p:spTree>
    <p:extLst>
      <p:ext uri="{BB962C8B-B14F-4D97-AF65-F5344CB8AC3E}">
        <p14:creationId xmlns:p14="http://schemas.microsoft.com/office/powerpoint/2010/main" val="1971223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SNR is not very well defined in the image processing community. One of the common definitions in image processing for snr is the signal mean divided by the std of the noise (or all of it squared).</a:t>
            </a:r>
          </a:p>
          <a:p>
            <a:pPr marL="228600" indent="-228600">
              <a:buAutoNum type="arabicPeriod"/>
            </a:pPr>
            <a:r>
              <a:rPr lang="en-US" dirty="0"/>
              <a:t>The authors SNR definition is accurate up to a scalar dependent on x_0 (we just take into account the current “weight” of the image compared to noise). </a:t>
            </a:r>
            <a:r>
              <a:rPr lang="en-US" dirty="0" err="1"/>
              <a:t>Kingma</a:t>
            </a:r>
            <a:r>
              <a:rPr lang="en-US" dirty="0"/>
              <a:t> in “variational diffusion models” use this definition as well.</a:t>
            </a:r>
          </a:p>
          <a:p>
            <a:pPr marL="228600" indent="-228600">
              <a:buAutoNum type="arabicPeriod"/>
            </a:pP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17</a:t>
            </a:fld>
            <a:endParaRPr lang="en-IL"/>
          </a:p>
        </p:txBody>
      </p:sp>
    </p:spTree>
    <p:extLst>
      <p:ext uri="{BB962C8B-B14F-4D97-AF65-F5344CB8AC3E}">
        <p14:creationId xmlns:p14="http://schemas.microsoft.com/office/powerpoint/2010/main" val="1641226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SNR is not very well defined in the image processing community. One of the common definitions in image processing for snr is the signal mean divided by the std of the noise (or all of it squared).</a:t>
            </a:r>
          </a:p>
          <a:p>
            <a:pPr marL="228600" indent="-228600">
              <a:buAutoNum type="arabicPeriod"/>
            </a:pPr>
            <a:r>
              <a:rPr lang="en-US" dirty="0"/>
              <a:t>The authors SNR definition is accurate up to a scalar dependent on x_0 (we just take into account the current “weight” of the image compared to noise). </a:t>
            </a:r>
            <a:r>
              <a:rPr lang="en-US" dirty="0" err="1"/>
              <a:t>Kingma</a:t>
            </a:r>
            <a:r>
              <a:rPr lang="en-US" dirty="0"/>
              <a:t> in “variational diffusion models” use this definition as well.</a:t>
            </a:r>
          </a:p>
          <a:p>
            <a:pPr marL="228600" indent="-228600">
              <a:buAutoNum type="arabicPeriod"/>
            </a:pP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18</a:t>
            </a:fld>
            <a:endParaRPr lang="en-IL"/>
          </a:p>
        </p:txBody>
      </p:sp>
    </p:spTree>
    <p:extLst>
      <p:ext uri="{BB962C8B-B14F-4D97-AF65-F5344CB8AC3E}">
        <p14:creationId xmlns:p14="http://schemas.microsoft.com/office/powerpoint/2010/main" val="3708057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Linear schedule between 1e-4 to 0.02 in 1000 steps</a:t>
            </a:r>
          </a:p>
          <a:p>
            <a:pPr marL="228600" indent="-228600">
              <a:buAutoNum type="arabicPeriod"/>
            </a:pPr>
            <a:r>
              <a:rPr lang="en-US" dirty="0"/>
              <a:t>Top row is an image in resolution 64x64, all other rows are image in resolution 256x256</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20</a:t>
            </a:fld>
            <a:endParaRPr lang="en-IL"/>
          </a:p>
        </p:txBody>
      </p:sp>
    </p:spTree>
    <p:extLst>
      <p:ext uri="{BB962C8B-B14F-4D97-AF65-F5344CB8AC3E}">
        <p14:creationId xmlns:p14="http://schemas.microsoft.com/office/powerpoint/2010/main" val="3440363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authors hypothesis 1 intuitively makes sense. However, Do the diffusion models necessarily learn features in this manner? Maybe they first learn granular features such as textures?</a:t>
            </a:r>
          </a:p>
          <a:p>
            <a:pPr marL="228600" indent="-228600">
              <a:buAutoNum type="arabicPeriod"/>
            </a:pPr>
            <a:r>
              <a:rPr lang="en-US" dirty="0"/>
              <a:t>Hypothesis 2 relies on the fact that the model can easily clean the noise in these steps without a good understanding of the context of this image (by using simple rules such as “preserve lines/texture” the model does not need to know how a dog/cat/car looks like).</a:t>
            </a:r>
          </a:p>
          <a:p>
            <a:pPr marL="228600" indent="-228600">
              <a:buAutoNum type="arabicPeriod"/>
            </a:pPr>
            <a:r>
              <a:rPr lang="en-US" dirty="0"/>
              <a:t>They perform 2 qualitative experiments to further support their intuition.</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21</a:t>
            </a:fld>
            <a:endParaRPr lang="en-IL"/>
          </a:p>
        </p:txBody>
      </p:sp>
    </p:spTree>
    <p:extLst>
      <p:ext uri="{BB962C8B-B14F-4D97-AF65-F5344CB8AC3E}">
        <p14:creationId xmlns:p14="http://schemas.microsoft.com/office/powerpoint/2010/main" val="2025750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authors hypothesis 1 intuitively makes sense. However, Do the diffusion models necessarily learn features in this manner? Maybe they first learn granular features such as textures?</a:t>
            </a:r>
          </a:p>
          <a:p>
            <a:pPr marL="228600" indent="-228600">
              <a:buAutoNum type="arabicPeriod"/>
            </a:pPr>
            <a:r>
              <a:rPr lang="en-US" dirty="0"/>
              <a:t>Hypothesis 2 relies on the fact that the model can easily clean the noise in these steps without a good understanding of the context of this image (by using simple rules such as “preserve lines/texture” the model does not need to know how a dog/cat/car looks like).</a:t>
            </a:r>
          </a:p>
          <a:p>
            <a:pPr marL="228600" indent="-228600">
              <a:buAutoNum type="arabicPeriod"/>
            </a:pPr>
            <a:r>
              <a:rPr lang="en-US" dirty="0"/>
              <a:t>They perform 2 qualitative experiments to further support their intuition.</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22</a:t>
            </a:fld>
            <a:endParaRPr lang="en-IL"/>
          </a:p>
        </p:txBody>
      </p:sp>
    </p:spTree>
    <p:extLst>
      <p:ext uri="{BB962C8B-B14F-4D97-AF65-F5344CB8AC3E}">
        <p14:creationId xmlns:p14="http://schemas.microsoft.com/office/powerpoint/2010/main" val="3932204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authors hypothesis 1 intuitively makes sense. However, Do the diffusion models necessarily learn features in this manner? Maybe they first learn granular features such as textures?</a:t>
            </a:r>
          </a:p>
          <a:p>
            <a:pPr marL="228600" indent="-228600">
              <a:buAutoNum type="arabicPeriod"/>
            </a:pPr>
            <a:r>
              <a:rPr lang="en-US" dirty="0"/>
              <a:t>Hypothesis 2 relies on the fact that the model can easily clean the noise in these steps without a good understanding of the context of this image (by using simple rules such as “preserve lines/texture” the model does not need to know how a dog/cat/car looks like).</a:t>
            </a:r>
          </a:p>
          <a:p>
            <a:pPr marL="228600" indent="-228600">
              <a:buAutoNum type="arabicPeriod"/>
            </a:pPr>
            <a:r>
              <a:rPr lang="en-US" dirty="0"/>
              <a:t>They perform 2 qualitative experiments to further support their intuition.</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23</a:t>
            </a:fld>
            <a:endParaRPr lang="en-IL"/>
          </a:p>
        </p:txBody>
      </p:sp>
    </p:spTree>
    <p:extLst>
      <p:ext uri="{BB962C8B-B14F-4D97-AF65-F5344CB8AC3E}">
        <p14:creationId xmlns:p14="http://schemas.microsoft.com/office/powerpoint/2010/main" val="789864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They measure perceptual distance with LPIPS, this metric uses the feature vectors of pretrained networks to measure how similar images are. It has been shown that this metric is more aligned with human perception than classical metrics such as SSIM/PSNR. We can see that for relatively big SNRs </a:t>
            </a:r>
            <a:r>
              <a:rPr lang="en-US" dirty="0" err="1"/>
              <a:t>x_tA</a:t>
            </a:r>
            <a:r>
              <a:rPr lang="en-US" dirty="0"/>
              <a:t>, </a:t>
            </a:r>
            <a:r>
              <a:rPr lang="en-US" dirty="0" err="1"/>
              <a:t>x_tB</a:t>
            </a:r>
            <a:r>
              <a:rPr lang="en-US" dirty="0"/>
              <a:t> are close, this indicates that a model can easily clean the noise in these steps without a good understanding of the context of this image (this is true because the model was not pretrained for denoising images or even saw images from these classes).</a:t>
            </a:r>
          </a:p>
          <a:p>
            <a:pPr marL="228600" indent="-228600">
              <a:buAutoNum type="arabicPeriod"/>
            </a:pPr>
            <a:r>
              <a:rPr lang="en-US" dirty="0"/>
              <a:t>The plot is an average of 200 random image triplets (</a:t>
            </a:r>
            <a:r>
              <a:rPr lang="en-US" sz="1200" kern="1200" dirty="0" err="1">
                <a:solidFill>
                  <a:schemeClr val="tx1"/>
                </a:solidFill>
                <a:effectLst/>
                <a:latin typeface="+mn-lt"/>
                <a:ea typeface="+mn-ea"/>
                <a:cs typeface="+mn-cs"/>
              </a:rPr>
              <a:t>CelebA</a:t>
            </a:r>
            <a:r>
              <a:rPr lang="en-US" sz="1200" kern="1200" dirty="0">
                <a:solidFill>
                  <a:schemeClr val="tx1"/>
                </a:solidFill>
                <a:effectLst/>
                <a:latin typeface="+mn-lt"/>
                <a:ea typeface="+mn-ea"/>
                <a:cs typeface="+mn-cs"/>
              </a:rPr>
              <a:t>-HQ)</a:t>
            </a:r>
            <a:r>
              <a:rPr lang="en-US" dirty="0"/>
              <a:t>.</a:t>
            </a:r>
            <a:endParaRPr lang="en-IL" dirty="0"/>
          </a:p>
          <a:p>
            <a:pPr marL="228600" indent="-228600">
              <a:buAutoNum type="arabicPeriod"/>
            </a:pPr>
            <a:r>
              <a:rPr lang="en-US" dirty="0"/>
              <a:t>Resnet was trained to classify on </a:t>
            </a:r>
            <a:r>
              <a:rPr lang="en-US" dirty="0" err="1"/>
              <a:t>imagenet</a:t>
            </a:r>
            <a:r>
              <a:rPr lang="en-US" dirty="0"/>
              <a:t>, therefore if relatively early  </a:t>
            </a:r>
            <a:r>
              <a:rPr lang="en-US" dirty="0" err="1"/>
              <a:t>x_tA</a:t>
            </a:r>
            <a:r>
              <a:rPr lang="en-US" dirty="0"/>
              <a:t> and </a:t>
            </a:r>
            <a:r>
              <a:rPr lang="en-US" dirty="0" err="1"/>
              <a:t>x’_t</a:t>
            </a:r>
            <a:r>
              <a:rPr lang="en-US" dirty="0"/>
              <a:t> distance become constant it means that semantically this noise level is less important.</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24</a:t>
            </a:fld>
            <a:endParaRPr lang="en-IL"/>
          </a:p>
        </p:txBody>
      </p:sp>
    </p:spTree>
    <p:extLst>
      <p:ext uri="{BB962C8B-B14F-4D97-AF65-F5344CB8AC3E}">
        <p14:creationId xmlns:p14="http://schemas.microsoft.com/office/powerpoint/2010/main" val="1526245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enough beta = we saw as intuition that when we use </a:t>
            </a:r>
            <a:r>
              <a:rPr lang="en-US" dirty="0" err="1"/>
              <a:t>bayes</a:t>
            </a:r>
            <a:r>
              <a:rPr lang="en-US" dirty="0"/>
              <a:t> q(x_t|x_t-1) is gaussian that’s close to delta because beta is small multiplied by relatively small q(x_t-1)/q(</a:t>
            </a:r>
            <a:r>
              <a:rPr lang="en-US" dirty="0" err="1"/>
              <a:t>x_t</a:t>
            </a:r>
            <a:r>
              <a:rPr lang="en-US" dirty="0"/>
              <a:t>) therefore its approximately a gaussian. A formal proof can be found in </a:t>
            </a:r>
            <a:r>
              <a:rPr lang="en-US" sz="1200" kern="1200" dirty="0">
                <a:solidFill>
                  <a:schemeClr val="tx1"/>
                </a:solidFill>
                <a:effectLst/>
                <a:latin typeface="+mn-lt"/>
                <a:ea typeface="+mn-ea"/>
                <a:cs typeface="+mn-cs"/>
              </a:rPr>
              <a:t>Feller, W. On the theory of stochastic processes, with particular reference to applications. In Proceedings of the [First] Berkeley Symposium on Mathematical </a:t>
            </a:r>
            <a:r>
              <a:rPr lang="en-US" sz="1200" kern="1200" dirty="0" err="1">
                <a:solidFill>
                  <a:schemeClr val="tx1"/>
                </a:solidFill>
                <a:effectLst/>
                <a:latin typeface="+mn-lt"/>
                <a:ea typeface="+mn-ea"/>
                <a:cs typeface="+mn-cs"/>
              </a:rPr>
              <a:t>Statisticsand</a:t>
            </a:r>
            <a:r>
              <a:rPr lang="en-US" sz="1200" kern="1200" dirty="0">
                <a:solidFill>
                  <a:schemeClr val="tx1"/>
                </a:solidFill>
                <a:effectLst/>
                <a:latin typeface="+mn-lt"/>
                <a:ea typeface="+mn-ea"/>
                <a:cs typeface="+mn-cs"/>
              </a:rPr>
              <a:t> Probability. The Regents of the University of California, 1949.</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6</a:t>
            </a:fld>
            <a:endParaRPr lang="en-IL"/>
          </a:p>
        </p:txBody>
      </p:sp>
    </p:spTree>
    <p:extLst>
      <p:ext uri="{BB962C8B-B14F-4D97-AF65-F5344CB8AC3E}">
        <p14:creationId xmlns:p14="http://schemas.microsoft.com/office/powerpoint/2010/main" val="2205745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lower number in the image is SNR of </a:t>
            </a:r>
            <a:r>
              <a:rPr lang="en-US" dirty="0" err="1"/>
              <a:t>x_t</a:t>
            </a:r>
            <a:r>
              <a:rPr lang="en-US" dirty="0"/>
              <a:t> (the noisy input to the diffusion model), the images in the columns are the final outputs of the diffusion model.</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25</a:t>
            </a:fld>
            <a:endParaRPr lang="en-IL"/>
          </a:p>
        </p:txBody>
      </p:sp>
    </p:spTree>
    <p:extLst>
      <p:ext uri="{BB962C8B-B14F-4D97-AF65-F5344CB8AC3E}">
        <p14:creationId xmlns:p14="http://schemas.microsoft.com/office/powerpoint/2010/main" val="1710684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26</a:t>
            </a:fld>
            <a:endParaRPr lang="en-IL"/>
          </a:p>
        </p:txBody>
      </p:sp>
    </p:spTree>
    <p:extLst>
      <p:ext uri="{BB962C8B-B14F-4D97-AF65-F5344CB8AC3E}">
        <p14:creationId xmlns:p14="http://schemas.microsoft.com/office/powerpoint/2010/main" val="2742943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27</a:t>
            </a:fld>
            <a:endParaRPr lang="en-IL"/>
          </a:p>
        </p:txBody>
      </p:sp>
    </p:spTree>
    <p:extLst>
      <p:ext uri="{BB962C8B-B14F-4D97-AF65-F5344CB8AC3E}">
        <p14:creationId xmlns:p14="http://schemas.microsoft.com/office/powerpoint/2010/main" val="2161766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28</a:t>
            </a:fld>
            <a:endParaRPr lang="en-IL"/>
          </a:p>
        </p:txBody>
      </p:sp>
    </p:spTree>
    <p:extLst>
      <p:ext uri="{BB962C8B-B14F-4D97-AF65-F5344CB8AC3E}">
        <p14:creationId xmlns:p14="http://schemas.microsoft.com/office/powerpoint/2010/main" val="2105766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Weights axis represent the values of </a:t>
            </a:r>
            <a:r>
              <a:rPr lang="en-US" dirty="0" err="1"/>
              <a:t>lambda_t</a:t>
            </a:r>
            <a:r>
              <a:rPr lang="en-US" dirty="0"/>
              <a:t>’ (baseline is y=0), </a:t>
            </a:r>
            <a:r>
              <a:rPr lang="en-US" dirty="0" err="1"/>
              <a:t>vlb</a:t>
            </a:r>
            <a:r>
              <a:rPr lang="en-US" dirty="0"/>
              <a:t> is when lambda is equal to 1</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29</a:t>
            </a:fld>
            <a:endParaRPr lang="en-IL"/>
          </a:p>
        </p:txBody>
      </p:sp>
    </p:spTree>
    <p:extLst>
      <p:ext uri="{BB962C8B-B14F-4D97-AF65-F5344CB8AC3E}">
        <p14:creationId xmlns:p14="http://schemas.microsoft.com/office/powerpoint/2010/main" val="2925597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I implemented this plot with a linear noise schedule from 1e-4 to 0.02 (same as Ho et al.) with different values of gamma</a:t>
            </a:r>
            <a:endParaRPr lang="en-IL" dirty="0"/>
          </a:p>
          <a:p>
            <a:r>
              <a:rPr lang="en-US" dirty="0"/>
              <a:t>2. The authors use gamma=1, for gamma=2 they get artifacts in the samples because too much of the cleanup stage is zeroed out.</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30</a:t>
            </a:fld>
            <a:endParaRPr lang="en-IL"/>
          </a:p>
        </p:txBody>
      </p:sp>
    </p:spTree>
    <p:extLst>
      <p:ext uri="{BB962C8B-B14F-4D97-AF65-F5344CB8AC3E}">
        <p14:creationId xmlns:p14="http://schemas.microsoft.com/office/powerpoint/2010/main" val="674182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Trained with 1k steps, sampled with 1000/500/250 steps</a:t>
            </a:r>
          </a:p>
          <a:p>
            <a:pPr marL="228600" indent="-228600">
              <a:buAutoNum type="arabicPeriod"/>
            </a:pPr>
            <a:r>
              <a:rPr lang="en-US" dirty="0"/>
              <a:t>All methods trained the same duration (same number of gradient steps)</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31</a:t>
            </a:fld>
            <a:endParaRPr lang="en-IL"/>
          </a:p>
        </p:txBody>
      </p:sp>
    </p:spTree>
    <p:extLst>
      <p:ext uri="{BB962C8B-B14F-4D97-AF65-F5344CB8AC3E}">
        <p14:creationId xmlns:p14="http://schemas.microsoft.com/office/powerpoint/2010/main" val="2937526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They base their architecture on the work of “</a:t>
            </a:r>
            <a:r>
              <a:rPr lang="en-US" sz="1200" kern="1200" dirty="0">
                <a:solidFill>
                  <a:schemeClr val="tx1"/>
                </a:solidFill>
                <a:effectLst/>
                <a:latin typeface="+mn-lt"/>
                <a:ea typeface="+mn-ea"/>
                <a:cs typeface="+mn-cs"/>
              </a:rPr>
              <a:t>Diffusion Models Beat GANs on Image Synthesis</a:t>
            </a:r>
            <a:r>
              <a:rPr lang="en-US" dirty="0"/>
              <a:t>”</a:t>
            </a:r>
          </a:p>
          <a:p>
            <a:pPr marL="228600" indent="-228600">
              <a:buAutoNum type="arabicPeriod"/>
            </a:pPr>
            <a:endParaRPr lang="en-US" dirty="0"/>
          </a:p>
          <a:p>
            <a:pPr marL="228600" indent="-228600">
              <a:buAutoNum type="arabicPeriod"/>
            </a:pPr>
            <a:r>
              <a:rPr lang="en-US" dirty="0"/>
              <a:t>All samples generated with 250 steps on ? (they don’t specify what dataset)</a:t>
            </a:r>
          </a:p>
          <a:p>
            <a:pPr marL="228600" indent="-228600">
              <a:buAutoNum type="arabicPeriod"/>
            </a:pP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32</a:t>
            </a:fld>
            <a:endParaRPr lang="en-IL"/>
          </a:p>
        </p:txBody>
      </p:sp>
    </p:spTree>
    <p:extLst>
      <p:ext uri="{BB962C8B-B14F-4D97-AF65-F5344CB8AC3E}">
        <p14:creationId xmlns:p14="http://schemas.microsoft.com/office/powerpoint/2010/main" val="345535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Plot is FID as function of sampling steps for FFHQ</a:t>
            </a:r>
            <a:endParaRPr lang="en-IL" dirty="0"/>
          </a:p>
          <a:p>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33</a:t>
            </a:fld>
            <a:endParaRPr lang="en-IL"/>
          </a:p>
        </p:txBody>
      </p:sp>
    </p:spTree>
    <p:extLst>
      <p:ext uri="{BB962C8B-B14F-4D97-AF65-F5344CB8AC3E}">
        <p14:creationId xmlns:p14="http://schemas.microsoft.com/office/powerpoint/2010/main" val="498119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For point 3 go back to qualitative experiment – hypothesis 2 and look that for a long period the noisy image look the same.</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34</a:t>
            </a:fld>
            <a:endParaRPr lang="en-IL"/>
          </a:p>
        </p:txBody>
      </p:sp>
    </p:spTree>
    <p:extLst>
      <p:ext uri="{BB962C8B-B14F-4D97-AF65-F5344CB8AC3E}">
        <p14:creationId xmlns:p14="http://schemas.microsoft.com/office/powerpoint/2010/main" val="1846429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enough beta = we saw as intuition that when we use </a:t>
            </a:r>
            <a:r>
              <a:rPr lang="en-US" dirty="0" err="1"/>
              <a:t>bayes</a:t>
            </a:r>
            <a:r>
              <a:rPr lang="en-US" dirty="0"/>
              <a:t> q(x_t|x_t-1) is gaussian that’s close to delta because beta is small multiplied by relatively small q(x_t-1)/q(</a:t>
            </a:r>
            <a:r>
              <a:rPr lang="en-US" dirty="0" err="1"/>
              <a:t>x_t</a:t>
            </a:r>
            <a:r>
              <a:rPr lang="en-US" dirty="0"/>
              <a:t>) therefore its approximately a gaussian. A formal proof can be found in </a:t>
            </a:r>
            <a:r>
              <a:rPr lang="en-US" sz="1200" kern="1200" dirty="0">
                <a:solidFill>
                  <a:schemeClr val="tx1"/>
                </a:solidFill>
                <a:effectLst/>
                <a:latin typeface="+mn-lt"/>
                <a:ea typeface="+mn-ea"/>
                <a:cs typeface="+mn-cs"/>
              </a:rPr>
              <a:t>Feller, W. On the theory of stochastic processes, with particular reference to applications. In Proceedings of the [First] Berkeley Symposium on Mathematical </a:t>
            </a:r>
            <a:r>
              <a:rPr lang="en-US" sz="1200" kern="1200" dirty="0" err="1">
                <a:solidFill>
                  <a:schemeClr val="tx1"/>
                </a:solidFill>
                <a:effectLst/>
                <a:latin typeface="+mn-lt"/>
                <a:ea typeface="+mn-ea"/>
                <a:cs typeface="+mn-cs"/>
              </a:rPr>
              <a:t>Statisticsand</a:t>
            </a:r>
            <a:r>
              <a:rPr lang="en-US" sz="1200" kern="1200" dirty="0">
                <a:solidFill>
                  <a:schemeClr val="tx1"/>
                </a:solidFill>
                <a:effectLst/>
                <a:latin typeface="+mn-lt"/>
                <a:ea typeface="+mn-ea"/>
                <a:cs typeface="+mn-cs"/>
              </a:rPr>
              <a:t> Probability. The Regents of the University of California, 1949.</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7</a:t>
            </a:fld>
            <a:endParaRPr lang="en-IL"/>
          </a:p>
        </p:txBody>
      </p:sp>
    </p:spTree>
    <p:extLst>
      <p:ext uri="{BB962C8B-B14F-4D97-AF65-F5344CB8AC3E}">
        <p14:creationId xmlns:p14="http://schemas.microsoft.com/office/powerpoint/2010/main" val="27229744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Linear schedule between 1e-4 to 0.02 in 1000 steps</a:t>
            </a:r>
          </a:p>
          <a:p>
            <a:pPr marL="228600" indent="-228600">
              <a:buAutoNum type="arabicPeriod"/>
            </a:pPr>
            <a:r>
              <a:rPr lang="en-US" dirty="0"/>
              <a:t>Top row is an image in resolution 64x64, all other rows are image in resolution 256x256</a:t>
            </a:r>
          </a:p>
        </p:txBody>
      </p:sp>
      <p:sp>
        <p:nvSpPr>
          <p:cNvPr id="4" name="Slide Number Placeholder 3"/>
          <p:cNvSpPr>
            <a:spLocks noGrp="1"/>
          </p:cNvSpPr>
          <p:nvPr>
            <p:ph type="sldNum" sz="quarter" idx="5"/>
          </p:nvPr>
        </p:nvSpPr>
        <p:spPr/>
        <p:txBody>
          <a:bodyPr/>
          <a:lstStyle/>
          <a:p>
            <a:fld id="{152DFEAD-35ED-4F2C-B041-E961CCB2BBBF}" type="slidenum">
              <a:rPr lang="en-IL" smtClean="0"/>
              <a:t>38</a:t>
            </a:fld>
            <a:endParaRPr lang="en-IL"/>
          </a:p>
        </p:txBody>
      </p:sp>
    </p:spTree>
    <p:extLst>
      <p:ext uri="{BB962C8B-B14F-4D97-AF65-F5344CB8AC3E}">
        <p14:creationId xmlns:p14="http://schemas.microsoft.com/office/powerpoint/2010/main" val="761214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 2 tests that the specific noise we chose for experiment 1 did not cause the variance of degradation. We try to show here that regardless of the specific gaussian noise chosen, the LPIPS between the original and noisy image will not vary – this way we can assume that each data point in experiment 1 would stay more or less the same even if we have used a different sampled gaussian noise for all the images</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39</a:t>
            </a:fld>
            <a:endParaRPr lang="en-IL"/>
          </a:p>
        </p:txBody>
      </p:sp>
    </p:spTree>
    <p:extLst>
      <p:ext uri="{BB962C8B-B14F-4D97-AF65-F5344CB8AC3E}">
        <p14:creationId xmlns:p14="http://schemas.microsoft.com/office/powerpoint/2010/main" val="734020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Used 200 images from flowers102 dataset, and sampled once noises for all t in [0, 500] and used the same noises for all images.</a:t>
            </a:r>
          </a:p>
          <a:p>
            <a:pPr marL="228600" indent="-228600">
              <a:buAutoNum type="arabicPeriod"/>
            </a:pPr>
            <a:r>
              <a:rPr lang="en-US" dirty="0"/>
              <a:t>If the LPIP values vary a lot, we can conclude that the content of the image affects how sensitive it is to degradation in perceptual quality due to noise.</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40</a:t>
            </a:fld>
            <a:endParaRPr lang="en-IL"/>
          </a:p>
        </p:txBody>
      </p:sp>
    </p:spTree>
    <p:extLst>
      <p:ext uri="{BB962C8B-B14F-4D97-AF65-F5344CB8AC3E}">
        <p14:creationId xmlns:p14="http://schemas.microsoft.com/office/powerpoint/2010/main" val="1253766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Used 1 image from flowers102 dataset, and sampled 200 different noises for each t in [0, 500] and used these noises on the same image.</a:t>
            </a:r>
            <a:endParaRPr lang="en-IL" dirty="0"/>
          </a:p>
          <a:p>
            <a:r>
              <a:rPr lang="en-US" dirty="0"/>
              <a:t>2. If the LPIPS values are consistent across all the time steps, we can conclude that the specific noise we used in experiment 1 didn't significantly affect the results.</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41</a:t>
            </a:fld>
            <a:endParaRPr lang="en-IL"/>
          </a:p>
        </p:txBody>
      </p:sp>
    </p:spTree>
    <p:extLst>
      <p:ext uri="{BB962C8B-B14F-4D97-AF65-F5344CB8AC3E}">
        <p14:creationId xmlns:p14="http://schemas.microsoft.com/office/powerpoint/2010/main" val="4149172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In practice we can approximate this “noise sensitivity” for each image before training (as a pre-processing step) by check its average LPIPS for ranges of different timesteps. By doing so, the training time should not be significantly affected.</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42</a:t>
            </a:fld>
            <a:endParaRPr lang="en-IL"/>
          </a:p>
        </p:txBody>
      </p:sp>
    </p:spTree>
    <p:extLst>
      <p:ext uri="{BB962C8B-B14F-4D97-AF65-F5344CB8AC3E}">
        <p14:creationId xmlns:p14="http://schemas.microsoft.com/office/powerpoint/2010/main" val="789086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2DFEAD-35ED-4F2C-B041-E961CCB2BBBF}" type="slidenum">
              <a:rPr lang="en-IL" smtClean="0"/>
              <a:t>43</a:t>
            </a:fld>
            <a:endParaRPr lang="en-IL"/>
          </a:p>
        </p:txBody>
      </p:sp>
    </p:spTree>
    <p:extLst>
      <p:ext uri="{BB962C8B-B14F-4D97-AF65-F5344CB8AC3E}">
        <p14:creationId xmlns:p14="http://schemas.microsoft.com/office/powerpoint/2010/main" val="4267644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 big batch size is critical when you </a:t>
            </a:r>
            <a:r>
              <a:rPr lang="en-US" dirty="0" err="1"/>
              <a:t>downsample</a:t>
            </a:r>
            <a:r>
              <a:rPr lang="en-US" dirty="0"/>
              <a:t> t!</a:t>
            </a:r>
          </a:p>
        </p:txBody>
      </p:sp>
      <p:sp>
        <p:nvSpPr>
          <p:cNvPr id="4" name="Slide Number Placeholder 3"/>
          <p:cNvSpPr>
            <a:spLocks noGrp="1"/>
          </p:cNvSpPr>
          <p:nvPr>
            <p:ph type="sldNum" sz="quarter" idx="5"/>
          </p:nvPr>
        </p:nvSpPr>
        <p:spPr/>
        <p:txBody>
          <a:bodyPr/>
          <a:lstStyle/>
          <a:p>
            <a:fld id="{152DFEAD-35ED-4F2C-B041-E961CCB2BBBF}" type="slidenum">
              <a:rPr lang="en-IL" smtClean="0"/>
              <a:t>44</a:t>
            </a:fld>
            <a:endParaRPr lang="en-IL"/>
          </a:p>
        </p:txBody>
      </p:sp>
    </p:spTree>
    <p:extLst>
      <p:ext uri="{BB962C8B-B14F-4D97-AF65-F5344CB8AC3E}">
        <p14:creationId xmlns:p14="http://schemas.microsoft.com/office/powerpoint/2010/main" val="1812380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8</a:t>
            </a:fld>
            <a:endParaRPr lang="en-IL"/>
          </a:p>
        </p:txBody>
      </p:sp>
    </p:spTree>
    <p:extLst>
      <p:ext uri="{BB962C8B-B14F-4D97-AF65-F5344CB8AC3E}">
        <p14:creationId xmlns:p14="http://schemas.microsoft.com/office/powerpoint/2010/main" val="1866664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9</a:t>
            </a:fld>
            <a:endParaRPr lang="en-IL"/>
          </a:p>
        </p:txBody>
      </p:sp>
    </p:spTree>
    <p:extLst>
      <p:ext uri="{BB962C8B-B14F-4D97-AF65-F5344CB8AC3E}">
        <p14:creationId xmlns:p14="http://schemas.microsoft.com/office/powerpoint/2010/main" val="1792822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L_T is zero because its a gaussian regardless of x_0. L_0 can either be ignored or handled by training a separate network for it. For </a:t>
            </a:r>
            <a:r>
              <a:rPr lang="en-US" dirty="0" err="1"/>
              <a:t>L_i</a:t>
            </a:r>
            <a:r>
              <a:rPr lang="en-US" dirty="0"/>
              <a:t> we know the closed form of KL for 2 gaussians.</a:t>
            </a:r>
            <a:endParaRPr lang="en-IL" dirty="0"/>
          </a:p>
          <a:p>
            <a:endParaRPr lang="en-US" dirty="0"/>
          </a:p>
          <a:p>
            <a:r>
              <a:rPr lang="en-US" dirty="0"/>
              <a:t>2. D_KL formula is for 2 multivariate Gaussians N1,N2 of dimension k.</a:t>
            </a:r>
          </a:p>
          <a:p>
            <a:endParaRPr lang="en-US" dirty="0"/>
          </a:p>
          <a:p>
            <a:r>
              <a:rPr lang="en-US" dirty="0"/>
              <a:t>3. In Ho et al we assume that </a:t>
            </a:r>
            <a:r>
              <a:rPr lang="en-US" dirty="0" err="1"/>
              <a:t>sigma_theta</a:t>
            </a:r>
            <a:r>
              <a:rPr lang="en-US" dirty="0"/>
              <a:t> is a diagonal matrix (identity * beta) </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10</a:t>
            </a:fld>
            <a:endParaRPr lang="en-IL"/>
          </a:p>
        </p:txBody>
      </p:sp>
    </p:spTree>
    <p:extLst>
      <p:ext uri="{BB962C8B-B14F-4D97-AF65-F5344CB8AC3E}">
        <p14:creationId xmlns:p14="http://schemas.microsoft.com/office/powerpoint/2010/main" val="2161484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L_T is zero because its a gaussian regardless of x_0. L_0 can either be ignored or handled by training a separate network for it. For </a:t>
            </a:r>
            <a:r>
              <a:rPr lang="en-US" dirty="0" err="1"/>
              <a:t>L_i</a:t>
            </a:r>
            <a:r>
              <a:rPr lang="en-US" dirty="0"/>
              <a:t> we know the closed form of KL for 2 gaussians.</a:t>
            </a:r>
            <a:endParaRPr lang="en-IL" dirty="0"/>
          </a:p>
          <a:p>
            <a:endParaRPr lang="en-US" dirty="0"/>
          </a:p>
          <a:p>
            <a:r>
              <a:rPr lang="en-US" dirty="0"/>
              <a:t>2. D_KL formula is for 2 multivariate Gaussians N1,N2 of dimension k.</a:t>
            </a:r>
          </a:p>
          <a:p>
            <a:endParaRPr lang="en-US" dirty="0"/>
          </a:p>
          <a:p>
            <a:r>
              <a:rPr lang="en-US" dirty="0"/>
              <a:t>3. In Ho et al we assume that </a:t>
            </a:r>
            <a:r>
              <a:rPr lang="en-US" dirty="0" err="1"/>
              <a:t>sigma_theta</a:t>
            </a:r>
            <a:r>
              <a:rPr lang="en-US" dirty="0"/>
              <a:t> is a diagonal matrix (identity * beta) </a:t>
            </a:r>
            <a:endParaRPr lang="en-IL" dirty="0"/>
          </a:p>
        </p:txBody>
      </p:sp>
      <p:sp>
        <p:nvSpPr>
          <p:cNvPr id="4" name="Slide Number Placeholder 3"/>
          <p:cNvSpPr>
            <a:spLocks noGrp="1"/>
          </p:cNvSpPr>
          <p:nvPr>
            <p:ph type="sldNum" sz="quarter" idx="5"/>
          </p:nvPr>
        </p:nvSpPr>
        <p:spPr/>
        <p:txBody>
          <a:bodyPr/>
          <a:lstStyle/>
          <a:p>
            <a:fld id="{152DFEAD-35ED-4F2C-B041-E961CCB2BBBF}" type="slidenum">
              <a:rPr lang="en-IL" smtClean="0"/>
              <a:t>11</a:t>
            </a:fld>
            <a:endParaRPr lang="en-IL"/>
          </a:p>
        </p:txBody>
      </p:sp>
    </p:spTree>
    <p:extLst>
      <p:ext uri="{BB962C8B-B14F-4D97-AF65-F5344CB8AC3E}">
        <p14:creationId xmlns:p14="http://schemas.microsoft.com/office/powerpoint/2010/main" val="982230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152DFEAD-35ED-4F2C-B041-E961CCB2BBBF}" type="slidenum">
              <a:rPr lang="en-IL" smtClean="0"/>
              <a:t>12</a:t>
            </a:fld>
            <a:endParaRPr lang="en-IL"/>
          </a:p>
        </p:txBody>
      </p:sp>
    </p:spTree>
    <p:extLst>
      <p:ext uri="{BB962C8B-B14F-4D97-AF65-F5344CB8AC3E}">
        <p14:creationId xmlns:p14="http://schemas.microsoft.com/office/powerpoint/2010/main" val="1887287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152DFEAD-35ED-4F2C-B041-E961CCB2BBBF}" type="slidenum">
              <a:rPr lang="en-IL" smtClean="0"/>
              <a:t>13</a:t>
            </a:fld>
            <a:endParaRPr lang="en-IL"/>
          </a:p>
        </p:txBody>
      </p:sp>
    </p:spTree>
    <p:extLst>
      <p:ext uri="{BB962C8B-B14F-4D97-AF65-F5344CB8AC3E}">
        <p14:creationId xmlns:p14="http://schemas.microsoft.com/office/powerpoint/2010/main" val="1042421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4D586-14D8-4364-937D-11711E1573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EFD66E74-CEFA-4F93-9373-9F51F28C73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B05ED7C5-3112-4443-BA0D-037E95C1F209}"/>
              </a:ext>
            </a:extLst>
          </p:cNvPr>
          <p:cNvSpPr>
            <a:spLocks noGrp="1"/>
          </p:cNvSpPr>
          <p:nvPr>
            <p:ph type="dt" sz="half" idx="10"/>
          </p:nvPr>
        </p:nvSpPr>
        <p:spPr/>
        <p:txBody>
          <a:bodyPr/>
          <a:lstStyle/>
          <a:p>
            <a:fld id="{AA629A89-A3D5-4EDC-A9F9-50ACCAD43D1D}" type="datetimeFigureOut">
              <a:rPr lang="en-IL" smtClean="0"/>
              <a:t>04/14/2023</a:t>
            </a:fld>
            <a:endParaRPr lang="en-IL"/>
          </a:p>
        </p:txBody>
      </p:sp>
      <p:sp>
        <p:nvSpPr>
          <p:cNvPr id="5" name="Footer Placeholder 4">
            <a:extLst>
              <a:ext uri="{FF2B5EF4-FFF2-40B4-BE49-F238E27FC236}">
                <a16:creationId xmlns:a16="http://schemas.microsoft.com/office/drawing/2014/main" id="{DF692DFD-156B-420C-805B-5B6DAFFF41B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5DD8D4C-79A4-4459-B65A-1FD663AEBABA}"/>
              </a:ext>
            </a:extLst>
          </p:cNvPr>
          <p:cNvSpPr>
            <a:spLocks noGrp="1"/>
          </p:cNvSpPr>
          <p:nvPr>
            <p:ph type="sldNum" sz="quarter" idx="12"/>
          </p:nvPr>
        </p:nvSpPr>
        <p:spPr/>
        <p:txBody>
          <a:bodyPr/>
          <a:lstStyle/>
          <a:p>
            <a:fld id="{D5FF05FD-D1BD-422E-A2B0-5E6CE488B831}" type="slidenum">
              <a:rPr lang="en-IL" smtClean="0"/>
              <a:t>‹#›</a:t>
            </a:fld>
            <a:endParaRPr lang="en-IL"/>
          </a:p>
        </p:txBody>
      </p:sp>
    </p:spTree>
    <p:extLst>
      <p:ext uri="{BB962C8B-B14F-4D97-AF65-F5344CB8AC3E}">
        <p14:creationId xmlns:p14="http://schemas.microsoft.com/office/powerpoint/2010/main" val="2500852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89ECE-30C7-40E2-A0B4-02C9864FFACD}"/>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41F24DD5-BC93-45FD-907A-C8D4D4FE6DB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C63E8A3-A10F-498B-B2CC-D1E90B6CBFEB}"/>
              </a:ext>
            </a:extLst>
          </p:cNvPr>
          <p:cNvSpPr>
            <a:spLocks noGrp="1"/>
          </p:cNvSpPr>
          <p:nvPr>
            <p:ph type="dt" sz="half" idx="10"/>
          </p:nvPr>
        </p:nvSpPr>
        <p:spPr/>
        <p:txBody>
          <a:bodyPr/>
          <a:lstStyle/>
          <a:p>
            <a:fld id="{AA629A89-A3D5-4EDC-A9F9-50ACCAD43D1D}" type="datetimeFigureOut">
              <a:rPr lang="en-IL" smtClean="0"/>
              <a:t>04/14/2023</a:t>
            </a:fld>
            <a:endParaRPr lang="en-IL"/>
          </a:p>
        </p:txBody>
      </p:sp>
      <p:sp>
        <p:nvSpPr>
          <p:cNvPr id="5" name="Footer Placeholder 4">
            <a:extLst>
              <a:ext uri="{FF2B5EF4-FFF2-40B4-BE49-F238E27FC236}">
                <a16:creationId xmlns:a16="http://schemas.microsoft.com/office/drawing/2014/main" id="{27B6618C-B944-4F68-9D22-E25F212B573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A71CCF6-EAC3-4756-966C-3D901CF94BC3}"/>
              </a:ext>
            </a:extLst>
          </p:cNvPr>
          <p:cNvSpPr>
            <a:spLocks noGrp="1"/>
          </p:cNvSpPr>
          <p:nvPr>
            <p:ph type="sldNum" sz="quarter" idx="12"/>
          </p:nvPr>
        </p:nvSpPr>
        <p:spPr/>
        <p:txBody>
          <a:bodyPr/>
          <a:lstStyle/>
          <a:p>
            <a:fld id="{D5FF05FD-D1BD-422E-A2B0-5E6CE488B831}" type="slidenum">
              <a:rPr lang="en-IL" smtClean="0"/>
              <a:t>‹#›</a:t>
            </a:fld>
            <a:endParaRPr lang="en-IL"/>
          </a:p>
        </p:txBody>
      </p:sp>
    </p:spTree>
    <p:extLst>
      <p:ext uri="{BB962C8B-B14F-4D97-AF65-F5344CB8AC3E}">
        <p14:creationId xmlns:p14="http://schemas.microsoft.com/office/powerpoint/2010/main" val="2439452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97EB80-5177-4FCB-AB80-20C4A070A9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689C80EC-9159-46C3-9FA5-1BAD36C183E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DA88FF9-FF74-42A6-AB1D-844114BAB07B}"/>
              </a:ext>
            </a:extLst>
          </p:cNvPr>
          <p:cNvSpPr>
            <a:spLocks noGrp="1"/>
          </p:cNvSpPr>
          <p:nvPr>
            <p:ph type="dt" sz="half" idx="10"/>
          </p:nvPr>
        </p:nvSpPr>
        <p:spPr/>
        <p:txBody>
          <a:bodyPr/>
          <a:lstStyle/>
          <a:p>
            <a:fld id="{AA629A89-A3D5-4EDC-A9F9-50ACCAD43D1D}" type="datetimeFigureOut">
              <a:rPr lang="en-IL" smtClean="0"/>
              <a:t>04/14/2023</a:t>
            </a:fld>
            <a:endParaRPr lang="en-IL"/>
          </a:p>
        </p:txBody>
      </p:sp>
      <p:sp>
        <p:nvSpPr>
          <p:cNvPr id="5" name="Footer Placeholder 4">
            <a:extLst>
              <a:ext uri="{FF2B5EF4-FFF2-40B4-BE49-F238E27FC236}">
                <a16:creationId xmlns:a16="http://schemas.microsoft.com/office/drawing/2014/main" id="{A9AD6041-1F4E-48BA-8380-625FCEE2D00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BFBF0B7-22D1-4FEC-AAD6-4E1AED380299}"/>
              </a:ext>
            </a:extLst>
          </p:cNvPr>
          <p:cNvSpPr>
            <a:spLocks noGrp="1"/>
          </p:cNvSpPr>
          <p:nvPr>
            <p:ph type="sldNum" sz="quarter" idx="12"/>
          </p:nvPr>
        </p:nvSpPr>
        <p:spPr/>
        <p:txBody>
          <a:bodyPr/>
          <a:lstStyle/>
          <a:p>
            <a:fld id="{D5FF05FD-D1BD-422E-A2B0-5E6CE488B831}" type="slidenum">
              <a:rPr lang="en-IL" smtClean="0"/>
              <a:t>‹#›</a:t>
            </a:fld>
            <a:endParaRPr lang="en-IL"/>
          </a:p>
        </p:txBody>
      </p:sp>
    </p:spTree>
    <p:extLst>
      <p:ext uri="{BB962C8B-B14F-4D97-AF65-F5344CB8AC3E}">
        <p14:creationId xmlns:p14="http://schemas.microsoft.com/office/powerpoint/2010/main" val="3597416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25E3E-CE78-464B-A98A-DDB39FE4BB90}"/>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88CA612C-9E3D-4976-9D40-97754C117B5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B5EA6916-E186-4719-AB23-2EB0E07796DA}"/>
              </a:ext>
            </a:extLst>
          </p:cNvPr>
          <p:cNvSpPr>
            <a:spLocks noGrp="1"/>
          </p:cNvSpPr>
          <p:nvPr>
            <p:ph type="dt" sz="half" idx="10"/>
          </p:nvPr>
        </p:nvSpPr>
        <p:spPr/>
        <p:txBody>
          <a:bodyPr/>
          <a:lstStyle/>
          <a:p>
            <a:fld id="{AA629A89-A3D5-4EDC-A9F9-50ACCAD43D1D}" type="datetimeFigureOut">
              <a:rPr lang="en-IL" smtClean="0"/>
              <a:t>04/14/2023</a:t>
            </a:fld>
            <a:endParaRPr lang="en-IL"/>
          </a:p>
        </p:txBody>
      </p:sp>
      <p:sp>
        <p:nvSpPr>
          <p:cNvPr id="5" name="Footer Placeholder 4">
            <a:extLst>
              <a:ext uri="{FF2B5EF4-FFF2-40B4-BE49-F238E27FC236}">
                <a16:creationId xmlns:a16="http://schemas.microsoft.com/office/drawing/2014/main" id="{29DE8A47-545F-498B-B3AE-8963C88FF85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A54CAC01-E7C7-4F11-A847-AEB4DB584027}"/>
              </a:ext>
            </a:extLst>
          </p:cNvPr>
          <p:cNvSpPr>
            <a:spLocks noGrp="1"/>
          </p:cNvSpPr>
          <p:nvPr>
            <p:ph type="sldNum" sz="quarter" idx="12"/>
          </p:nvPr>
        </p:nvSpPr>
        <p:spPr/>
        <p:txBody>
          <a:bodyPr/>
          <a:lstStyle/>
          <a:p>
            <a:fld id="{D5FF05FD-D1BD-422E-A2B0-5E6CE488B831}" type="slidenum">
              <a:rPr lang="en-IL" smtClean="0"/>
              <a:t>‹#›</a:t>
            </a:fld>
            <a:endParaRPr lang="en-IL"/>
          </a:p>
        </p:txBody>
      </p:sp>
    </p:spTree>
    <p:extLst>
      <p:ext uri="{BB962C8B-B14F-4D97-AF65-F5344CB8AC3E}">
        <p14:creationId xmlns:p14="http://schemas.microsoft.com/office/powerpoint/2010/main" val="549483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79E2E-2861-4953-959B-23BA5EECEB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D24389CD-0CC2-4DD8-92AB-06EAC7A5DF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9F7EF68-3E10-4514-94BA-E098EDB6C59F}"/>
              </a:ext>
            </a:extLst>
          </p:cNvPr>
          <p:cNvSpPr>
            <a:spLocks noGrp="1"/>
          </p:cNvSpPr>
          <p:nvPr>
            <p:ph type="dt" sz="half" idx="10"/>
          </p:nvPr>
        </p:nvSpPr>
        <p:spPr/>
        <p:txBody>
          <a:bodyPr/>
          <a:lstStyle/>
          <a:p>
            <a:fld id="{AA629A89-A3D5-4EDC-A9F9-50ACCAD43D1D}" type="datetimeFigureOut">
              <a:rPr lang="en-IL" smtClean="0"/>
              <a:t>04/14/2023</a:t>
            </a:fld>
            <a:endParaRPr lang="en-IL"/>
          </a:p>
        </p:txBody>
      </p:sp>
      <p:sp>
        <p:nvSpPr>
          <p:cNvPr id="5" name="Footer Placeholder 4">
            <a:extLst>
              <a:ext uri="{FF2B5EF4-FFF2-40B4-BE49-F238E27FC236}">
                <a16:creationId xmlns:a16="http://schemas.microsoft.com/office/drawing/2014/main" id="{72AAA306-5746-44D1-B05E-7AF15CD6E46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94E7D5F-CE9A-4A3E-9369-21CFA5BDBE27}"/>
              </a:ext>
            </a:extLst>
          </p:cNvPr>
          <p:cNvSpPr>
            <a:spLocks noGrp="1"/>
          </p:cNvSpPr>
          <p:nvPr>
            <p:ph type="sldNum" sz="quarter" idx="12"/>
          </p:nvPr>
        </p:nvSpPr>
        <p:spPr/>
        <p:txBody>
          <a:bodyPr/>
          <a:lstStyle/>
          <a:p>
            <a:fld id="{D5FF05FD-D1BD-422E-A2B0-5E6CE488B831}" type="slidenum">
              <a:rPr lang="en-IL" smtClean="0"/>
              <a:t>‹#›</a:t>
            </a:fld>
            <a:endParaRPr lang="en-IL"/>
          </a:p>
        </p:txBody>
      </p:sp>
    </p:spTree>
    <p:extLst>
      <p:ext uri="{BB962C8B-B14F-4D97-AF65-F5344CB8AC3E}">
        <p14:creationId xmlns:p14="http://schemas.microsoft.com/office/powerpoint/2010/main" val="490107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76945-A26E-4537-ABC1-A04C7E0E42C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F9069003-76D0-4108-8315-C4D476527A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698538C6-25DD-4250-8867-CC0207B76F2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E086F2D2-3E80-46C2-896A-0581530B45A0}"/>
              </a:ext>
            </a:extLst>
          </p:cNvPr>
          <p:cNvSpPr>
            <a:spLocks noGrp="1"/>
          </p:cNvSpPr>
          <p:nvPr>
            <p:ph type="dt" sz="half" idx="10"/>
          </p:nvPr>
        </p:nvSpPr>
        <p:spPr/>
        <p:txBody>
          <a:bodyPr/>
          <a:lstStyle/>
          <a:p>
            <a:fld id="{AA629A89-A3D5-4EDC-A9F9-50ACCAD43D1D}" type="datetimeFigureOut">
              <a:rPr lang="en-IL" smtClean="0"/>
              <a:t>04/14/2023</a:t>
            </a:fld>
            <a:endParaRPr lang="en-IL"/>
          </a:p>
        </p:txBody>
      </p:sp>
      <p:sp>
        <p:nvSpPr>
          <p:cNvPr id="6" name="Footer Placeholder 5">
            <a:extLst>
              <a:ext uri="{FF2B5EF4-FFF2-40B4-BE49-F238E27FC236}">
                <a16:creationId xmlns:a16="http://schemas.microsoft.com/office/drawing/2014/main" id="{A595BC78-BFB9-4D9A-B325-D53252571260}"/>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DE69B96-6BFF-4B1C-A4F1-6FDFB1A260E1}"/>
              </a:ext>
            </a:extLst>
          </p:cNvPr>
          <p:cNvSpPr>
            <a:spLocks noGrp="1"/>
          </p:cNvSpPr>
          <p:nvPr>
            <p:ph type="sldNum" sz="quarter" idx="12"/>
          </p:nvPr>
        </p:nvSpPr>
        <p:spPr/>
        <p:txBody>
          <a:bodyPr/>
          <a:lstStyle/>
          <a:p>
            <a:fld id="{D5FF05FD-D1BD-422E-A2B0-5E6CE488B831}" type="slidenum">
              <a:rPr lang="en-IL" smtClean="0"/>
              <a:t>‹#›</a:t>
            </a:fld>
            <a:endParaRPr lang="en-IL"/>
          </a:p>
        </p:txBody>
      </p:sp>
    </p:spTree>
    <p:extLst>
      <p:ext uri="{BB962C8B-B14F-4D97-AF65-F5344CB8AC3E}">
        <p14:creationId xmlns:p14="http://schemas.microsoft.com/office/powerpoint/2010/main" val="3441266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6189C-7550-4955-A20F-8F95FFA79066}"/>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7FE37CBE-7FA0-4014-9DFC-CA6DCC0A93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44DDC8E-90F1-4DB3-A742-9473F0CAD4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1E48DCD1-0146-437E-865B-F42E0B69AC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B7BEB83-89BA-4B63-A597-E8CD99275A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DB0C00D1-B87D-4CBA-86E0-323962000F61}"/>
              </a:ext>
            </a:extLst>
          </p:cNvPr>
          <p:cNvSpPr>
            <a:spLocks noGrp="1"/>
          </p:cNvSpPr>
          <p:nvPr>
            <p:ph type="dt" sz="half" idx="10"/>
          </p:nvPr>
        </p:nvSpPr>
        <p:spPr/>
        <p:txBody>
          <a:bodyPr/>
          <a:lstStyle/>
          <a:p>
            <a:fld id="{AA629A89-A3D5-4EDC-A9F9-50ACCAD43D1D}" type="datetimeFigureOut">
              <a:rPr lang="en-IL" smtClean="0"/>
              <a:t>04/14/2023</a:t>
            </a:fld>
            <a:endParaRPr lang="en-IL"/>
          </a:p>
        </p:txBody>
      </p:sp>
      <p:sp>
        <p:nvSpPr>
          <p:cNvPr id="8" name="Footer Placeholder 7">
            <a:extLst>
              <a:ext uri="{FF2B5EF4-FFF2-40B4-BE49-F238E27FC236}">
                <a16:creationId xmlns:a16="http://schemas.microsoft.com/office/drawing/2014/main" id="{C8023D4C-CD45-465B-9886-49C6AAA0021E}"/>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6AC09260-C978-420E-9D72-F7323BC55BF9}"/>
              </a:ext>
            </a:extLst>
          </p:cNvPr>
          <p:cNvSpPr>
            <a:spLocks noGrp="1"/>
          </p:cNvSpPr>
          <p:nvPr>
            <p:ph type="sldNum" sz="quarter" idx="12"/>
          </p:nvPr>
        </p:nvSpPr>
        <p:spPr/>
        <p:txBody>
          <a:bodyPr/>
          <a:lstStyle/>
          <a:p>
            <a:fld id="{D5FF05FD-D1BD-422E-A2B0-5E6CE488B831}" type="slidenum">
              <a:rPr lang="en-IL" smtClean="0"/>
              <a:t>‹#›</a:t>
            </a:fld>
            <a:endParaRPr lang="en-IL"/>
          </a:p>
        </p:txBody>
      </p:sp>
    </p:spTree>
    <p:extLst>
      <p:ext uri="{BB962C8B-B14F-4D97-AF65-F5344CB8AC3E}">
        <p14:creationId xmlns:p14="http://schemas.microsoft.com/office/powerpoint/2010/main" val="2661567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C8B31-12A2-4373-9C6F-7ABBDB581F33}"/>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4A11F9A6-D532-45C2-84A5-C494C534F432}"/>
              </a:ext>
            </a:extLst>
          </p:cNvPr>
          <p:cNvSpPr>
            <a:spLocks noGrp="1"/>
          </p:cNvSpPr>
          <p:nvPr>
            <p:ph type="dt" sz="half" idx="10"/>
          </p:nvPr>
        </p:nvSpPr>
        <p:spPr/>
        <p:txBody>
          <a:bodyPr/>
          <a:lstStyle/>
          <a:p>
            <a:fld id="{AA629A89-A3D5-4EDC-A9F9-50ACCAD43D1D}" type="datetimeFigureOut">
              <a:rPr lang="en-IL" smtClean="0"/>
              <a:t>04/14/2023</a:t>
            </a:fld>
            <a:endParaRPr lang="en-IL"/>
          </a:p>
        </p:txBody>
      </p:sp>
      <p:sp>
        <p:nvSpPr>
          <p:cNvPr id="4" name="Footer Placeholder 3">
            <a:extLst>
              <a:ext uri="{FF2B5EF4-FFF2-40B4-BE49-F238E27FC236}">
                <a16:creationId xmlns:a16="http://schemas.microsoft.com/office/drawing/2014/main" id="{FE927084-9937-4AED-92EA-BC0F265E75ED}"/>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121741BF-F3CA-4A78-B8B1-3D77E3863207}"/>
              </a:ext>
            </a:extLst>
          </p:cNvPr>
          <p:cNvSpPr>
            <a:spLocks noGrp="1"/>
          </p:cNvSpPr>
          <p:nvPr>
            <p:ph type="sldNum" sz="quarter" idx="12"/>
          </p:nvPr>
        </p:nvSpPr>
        <p:spPr/>
        <p:txBody>
          <a:bodyPr/>
          <a:lstStyle/>
          <a:p>
            <a:fld id="{D5FF05FD-D1BD-422E-A2B0-5E6CE488B831}" type="slidenum">
              <a:rPr lang="en-IL" smtClean="0"/>
              <a:t>‹#›</a:t>
            </a:fld>
            <a:endParaRPr lang="en-IL"/>
          </a:p>
        </p:txBody>
      </p:sp>
    </p:spTree>
    <p:extLst>
      <p:ext uri="{BB962C8B-B14F-4D97-AF65-F5344CB8AC3E}">
        <p14:creationId xmlns:p14="http://schemas.microsoft.com/office/powerpoint/2010/main" val="380580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1924C9-B081-4948-A414-E6EE2AC64A8D}"/>
              </a:ext>
            </a:extLst>
          </p:cNvPr>
          <p:cNvSpPr>
            <a:spLocks noGrp="1"/>
          </p:cNvSpPr>
          <p:nvPr>
            <p:ph type="dt" sz="half" idx="10"/>
          </p:nvPr>
        </p:nvSpPr>
        <p:spPr/>
        <p:txBody>
          <a:bodyPr/>
          <a:lstStyle/>
          <a:p>
            <a:fld id="{AA629A89-A3D5-4EDC-A9F9-50ACCAD43D1D}" type="datetimeFigureOut">
              <a:rPr lang="en-IL" smtClean="0"/>
              <a:t>04/14/2023</a:t>
            </a:fld>
            <a:endParaRPr lang="en-IL"/>
          </a:p>
        </p:txBody>
      </p:sp>
      <p:sp>
        <p:nvSpPr>
          <p:cNvPr id="3" name="Footer Placeholder 2">
            <a:extLst>
              <a:ext uri="{FF2B5EF4-FFF2-40B4-BE49-F238E27FC236}">
                <a16:creationId xmlns:a16="http://schemas.microsoft.com/office/drawing/2014/main" id="{4C26BA6B-38E1-4F80-A503-55F70D6C34D2}"/>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A4145129-547D-4780-90E8-63E3ABD73264}"/>
              </a:ext>
            </a:extLst>
          </p:cNvPr>
          <p:cNvSpPr>
            <a:spLocks noGrp="1"/>
          </p:cNvSpPr>
          <p:nvPr>
            <p:ph type="sldNum" sz="quarter" idx="12"/>
          </p:nvPr>
        </p:nvSpPr>
        <p:spPr/>
        <p:txBody>
          <a:bodyPr/>
          <a:lstStyle/>
          <a:p>
            <a:fld id="{D5FF05FD-D1BD-422E-A2B0-5E6CE488B831}" type="slidenum">
              <a:rPr lang="en-IL" smtClean="0"/>
              <a:t>‹#›</a:t>
            </a:fld>
            <a:endParaRPr lang="en-IL"/>
          </a:p>
        </p:txBody>
      </p:sp>
    </p:spTree>
    <p:extLst>
      <p:ext uri="{BB962C8B-B14F-4D97-AF65-F5344CB8AC3E}">
        <p14:creationId xmlns:p14="http://schemas.microsoft.com/office/powerpoint/2010/main" val="2311028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7BDB-DD40-46B4-9137-802851E1E1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415F27B6-138F-4B8F-9E7B-E258FF26B6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57C87272-7EF5-4B19-87AC-0BD69F332E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F42745-8C4A-440F-8778-F6E17842D936}"/>
              </a:ext>
            </a:extLst>
          </p:cNvPr>
          <p:cNvSpPr>
            <a:spLocks noGrp="1"/>
          </p:cNvSpPr>
          <p:nvPr>
            <p:ph type="dt" sz="half" idx="10"/>
          </p:nvPr>
        </p:nvSpPr>
        <p:spPr/>
        <p:txBody>
          <a:bodyPr/>
          <a:lstStyle/>
          <a:p>
            <a:fld id="{AA629A89-A3D5-4EDC-A9F9-50ACCAD43D1D}" type="datetimeFigureOut">
              <a:rPr lang="en-IL" smtClean="0"/>
              <a:t>04/14/2023</a:t>
            </a:fld>
            <a:endParaRPr lang="en-IL"/>
          </a:p>
        </p:txBody>
      </p:sp>
      <p:sp>
        <p:nvSpPr>
          <p:cNvPr id="6" name="Footer Placeholder 5">
            <a:extLst>
              <a:ext uri="{FF2B5EF4-FFF2-40B4-BE49-F238E27FC236}">
                <a16:creationId xmlns:a16="http://schemas.microsoft.com/office/drawing/2014/main" id="{EC6D2B8A-1FB4-43B6-8BE6-2437A1F8441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CC699D8B-D265-4905-8098-BFCC3887A945}"/>
              </a:ext>
            </a:extLst>
          </p:cNvPr>
          <p:cNvSpPr>
            <a:spLocks noGrp="1"/>
          </p:cNvSpPr>
          <p:nvPr>
            <p:ph type="sldNum" sz="quarter" idx="12"/>
          </p:nvPr>
        </p:nvSpPr>
        <p:spPr/>
        <p:txBody>
          <a:bodyPr/>
          <a:lstStyle/>
          <a:p>
            <a:fld id="{D5FF05FD-D1BD-422E-A2B0-5E6CE488B831}" type="slidenum">
              <a:rPr lang="en-IL" smtClean="0"/>
              <a:t>‹#›</a:t>
            </a:fld>
            <a:endParaRPr lang="en-IL"/>
          </a:p>
        </p:txBody>
      </p:sp>
    </p:spTree>
    <p:extLst>
      <p:ext uri="{BB962C8B-B14F-4D97-AF65-F5344CB8AC3E}">
        <p14:creationId xmlns:p14="http://schemas.microsoft.com/office/powerpoint/2010/main" val="3591987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98E6C-1510-4FCE-AC9C-710EB64B5C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5B7EFA92-6B0B-4153-AE95-C09E7993A1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DA6DCB4F-2C02-4F52-9716-F8CB43757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41383F-F479-4EA6-AC2C-8B875F72D2DE}"/>
              </a:ext>
            </a:extLst>
          </p:cNvPr>
          <p:cNvSpPr>
            <a:spLocks noGrp="1"/>
          </p:cNvSpPr>
          <p:nvPr>
            <p:ph type="dt" sz="half" idx="10"/>
          </p:nvPr>
        </p:nvSpPr>
        <p:spPr/>
        <p:txBody>
          <a:bodyPr/>
          <a:lstStyle/>
          <a:p>
            <a:fld id="{AA629A89-A3D5-4EDC-A9F9-50ACCAD43D1D}" type="datetimeFigureOut">
              <a:rPr lang="en-IL" smtClean="0"/>
              <a:t>04/14/2023</a:t>
            </a:fld>
            <a:endParaRPr lang="en-IL"/>
          </a:p>
        </p:txBody>
      </p:sp>
      <p:sp>
        <p:nvSpPr>
          <p:cNvPr id="6" name="Footer Placeholder 5">
            <a:extLst>
              <a:ext uri="{FF2B5EF4-FFF2-40B4-BE49-F238E27FC236}">
                <a16:creationId xmlns:a16="http://schemas.microsoft.com/office/drawing/2014/main" id="{7073D450-CC3D-48FB-82BB-8FA7E59360A2}"/>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ED644087-479F-4CAF-99B0-165E6025701B}"/>
              </a:ext>
            </a:extLst>
          </p:cNvPr>
          <p:cNvSpPr>
            <a:spLocks noGrp="1"/>
          </p:cNvSpPr>
          <p:nvPr>
            <p:ph type="sldNum" sz="quarter" idx="12"/>
          </p:nvPr>
        </p:nvSpPr>
        <p:spPr/>
        <p:txBody>
          <a:bodyPr/>
          <a:lstStyle/>
          <a:p>
            <a:fld id="{D5FF05FD-D1BD-422E-A2B0-5E6CE488B831}" type="slidenum">
              <a:rPr lang="en-IL" smtClean="0"/>
              <a:t>‹#›</a:t>
            </a:fld>
            <a:endParaRPr lang="en-IL"/>
          </a:p>
        </p:txBody>
      </p:sp>
    </p:spTree>
    <p:extLst>
      <p:ext uri="{BB962C8B-B14F-4D97-AF65-F5344CB8AC3E}">
        <p14:creationId xmlns:p14="http://schemas.microsoft.com/office/powerpoint/2010/main" val="3095598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9A7D67-4677-4054-BC89-EE8C752E1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BF58894-19C9-4C38-820F-5CA4FF58A0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90B0B10-1771-4BAC-B30E-7279D6DDD2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29A89-A3D5-4EDC-A9F9-50ACCAD43D1D}" type="datetimeFigureOut">
              <a:rPr lang="en-IL" smtClean="0"/>
              <a:t>04/14/2023</a:t>
            </a:fld>
            <a:endParaRPr lang="en-IL"/>
          </a:p>
        </p:txBody>
      </p:sp>
      <p:sp>
        <p:nvSpPr>
          <p:cNvPr id="5" name="Footer Placeholder 4">
            <a:extLst>
              <a:ext uri="{FF2B5EF4-FFF2-40B4-BE49-F238E27FC236}">
                <a16:creationId xmlns:a16="http://schemas.microsoft.com/office/drawing/2014/main" id="{F7D48A55-B17C-477A-B612-68B533BDF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37D6148A-C5F6-40D1-91E0-AD4DB3F54A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F05FD-D1BD-422E-A2B0-5E6CE488B831}" type="slidenum">
              <a:rPr lang="en-IL" smtClean="0"/>
              <a:t>‹#›</a:t>
            </a:fld>
            <a:endParaRPr lang="en-IL"/>
          </a:p>
        </p:txBody>
      </p:sp>
    </p:spTree>
    <p:extLst>
      <p:ext uri="{BB962C8B-B14F-4D97-AF65-F5344CB8AC3E}">
        <p14:creationId xmlns:p14="http://schemas.microsoft.com/office/powerpoint/2010/main" val="1215500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2.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42.png"/><Relationship Id="rId16" Type="http://schemas.openxmlformats.org/officeDocument/2006/relationships/image" Target="../media/image56.png"/><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0B05-5BAC-4DD7-A4CF-F226169C99D1}"/>
              </a:ext>
            </a:extLst>
          </p:cNvPr>
          <p:cNvSpPr>
            <a:spLocks noGrp="1"/>
          </p:cNvSpPr>
          <p:nvPr>
            <p:ph type="ctrTitle"/>
          </p:nvPr>
        </p:nvSpPr>
        <p:spPr/>
        <p:txBody>
          <a:bodyPr/>
          <a:lstStyle/>
          <a:p>
            <a:r>
              <a:rPr lang="en-US" dirty="0"/>
              <a:t>Perception Prioritized Training of Diffusion Models</a:t>
            </a:r>
            <a:endParaRPr lang="en-IL" dirty="0"/>
          </a:p>
        </p:txBody>
      </p:sp>
      <p:sp>
        <p:nvSpPr>
          <p:cNvPr id="3" name="Subtitle 2">
            <a:extLst>
              <a:ext uri="{FF2B5EF4-FFF2-40B4-BE49-F238E27FC236}">
                <a16:creationId xmlns:a16="http://schemas.microsoft.com/office/drawing/2014/main" id="{090F6FC8-3F91-454A-99DB-D0B1E0D1EA52}"/>
              </a:ext>
            </a:extLst>
          </p:cNvPr>
          <p:cNvSpPr>
            <a:spLocks noGrp="1"/>
          </p:cNvSpPr>
          <p:nvPr>
            <p:ph type="subTitle" idx="1"/>
          </p:nvPr>
        </p:nvSpPr>
        <p:spPr/>
        <p:txBody>
          <a:bodyPr>
            <a:normAutofit lnSpcReduction="10000"/>
          </a:bodyPr>
          <a:lstStyle/>
          <a:p>
            <a:r>
              <a:rPr lang="en-US" dirty="0"/>
              <a:t>Jooyoung Choi, Jungbeom Lee, Chaehun Shin, Sungwon Kim, Hyunwoo Kim, Sungroh Yoon (CVPR2022).</a:t>
            </a:r>
          </a:p>
          <a:p>
            <a:endParaRPr lang="en-US" dirty="0"/>
          </a:p>
          <a:p>
            <a:r>
              <a:rPr lang="en-US" dirty="0"/>
              <a:t>Presented by Natan Kaminsky</a:t>
            </a:r>
            <a:endParaRPr lang="en-IL" dirty="0"/>
          </a:p>
        </p:txBody>
      </p:sp>
    </p:spTree>
    <p:extLst>
      <p:ext uri="{BB962C8B-B14F-4D97-AF65-F5344CB8AC3E}">
        <p14:creationId xmlns:p14="http://schemas.microsoft.com/office/powerpoint/2010/main" val="3813487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DFFA-35F5-4967-B656-E790DB42C6C6}"/>
              </a:ext>
            </a:extLst>
          </p:cNvPr>
          <p:cNvSpPr>
            <a:spLocks noGrp="1"/>
          </p:cNvSpPr>
          <p:nvPr>
            <p:ph type="title"/>
          </p:nvPr>
        </p:nvSpPr>
        <p:spPr/>
        <p:txBody>
          <a:bodyPr/>
          <a:lstStyle/>
          <a:p>
            <a:pPr algn="ctr"/>
            <a:r>
              <a:rPr lang="en-US" dirty="0"/>
              <a:t>Reminder</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3E196D-5280-469D-950C-AE71A7959237}"/>
                  </a:ext>
                </a:extLst>
              </p:cNvPr>
              <p:cNvSpPr>
                <a:spLocks noGrp="1"/>
              </p:cNvSpPr>
              <p:nvPr>
                <p:ph idx="1"/>
              </p:nvPr>
            </p:nvSpPr>
            <p:spPr/>
            <p:txBody>
              <a:bodyPr>
                <a:normAutofit fontScale="70000" lnSpcReduction="20000"/>
              </a:bodyPr>
              <a:lstStyle/>
              <a:p>
                <a:r>
                  <a:rPr lang="en-US" dirty="0"/>
                  <a:t>Now that we have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oMath>
                </a14:m>
                <a:r>
                  <a:rPr lang="en-US" dirty="0"/>
                  <a:t>, we can use the variational lower bound to optimize the negative log-likelihood (as done for in VAEs): </a:t>
                </a:r>
              </a:p>
              <a:p>
                <a:pPr marL="0" indent="0">
                  <a:buNone/>
                </a:pPr>
                <a:endParaRPr lang="en-US" sz="700" dirty="0"/>
              </a:p>
              <a:p>
                <a:pPr marL="0" indent="0">
                  <a:buNone/>
                </a:pPr>
                <a14:m>
                  <m:oMathPara xmlns:m="http://schemas.openxmlformats.org/officeDocument/2006/math">
                    <m:oMathParaPr>
                      <m:jc m:val="centerGroup"/>
                    </m:oMathParaPr>
                    <m:oMath xmlns:m="http://schemas.openxmlformats.org/officeDocument/2006/math">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𝐸</m:t>
                          </m:r>
                        </m:e>
                        <m:sub>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sub>
                      </m:sSub>
                      <m:r>
                        <a:rPr lang="en-US" sz="2900" i="1">
                          <a:latin typeface="Cambria Math" panose="02040503050406030204" pitchFamily="18" charset="0"/>
                        </a:rPr>
                        <m:t>𝑙𝑜𝑔</m:t>
                      </m:r>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𝐿</m:t>
                          </m:r>
                        </m:e>
                        <m:sub>
                          <m:r>
                            <a:rPr lang="en-US" sz="2900" i="1">
                              <a:latin typeface="Cambria Math" panose="02040503050406030204" pitchFamily="18" charset="0"/>
                            </a:rPr>
                            <m:t>𝑉𝐿𝐵</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𝐸</m:t>
                          </m:r>
                        </m:e>
                        <m:sub>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sub>
                      </m:sSub>
                      <m:r>
                        <a:rPr lang="en-US" sz="2900" i="1">
                          <a:latin typeface="Cambria Math" panose="02040503050406030204" pitchFamily="18" charset="0"/>
                        </a:rPr>
                        <m:t>𝑙𝑜𝑔</m:t>
                      </m:r>
                      <m:f>
                        <m:fPr>
                          <m:ctrlPr>
                            <a:rPr lang="en-US" sz="2900" i="1">
                              <a:latin typeface="Cambria Math" panose="02040503050406030204" pitchFamily="18" charset="0"/>
                            </a:rPr>
                          </m:ctrlPr>
                        </m:fPr>
                        <m:num>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1:</m:t>
                                  </m:r>
                                  <m:r>
                                    <a:rPr lang="en-US" sz="2900" i="1">
                                      <a:latin typeface="Cambria Math" panose="02040503050406030204" pitchFamily="18" charset="0"/>
                                    </a:rPr>
                                    <m:t>𝑇</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num>
                        <m:den>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r>
                                    <a:rPr lang="en-US" sz="2900" i="1">
                                      <a:latin typeface="Cambria Math" panose="02040503050406030204" pitchFamily="18" charset="0"/>
                                    </a:rPr>
                                    <m:t>𝑇</m:t>
                                  </m:r>
                                </m:sub>
                              </m:sSub>
                            </m:e>
                          </m:d>
                        </m:den>
                      </m:f>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𝐸</m:t>
                          </m:r>
                        </m:e>
                        <m:sub>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sub>
                      </m:sSub>
                      <m:d>
                        <m:dPr>
                          <m:begChr m:val="["/>
                          <m:endChr m:val="]"/>
                          <m:ctrlPr>
                            <a:rPr lang="en-US" sz="2900" i="1">
                              <a:latin typeface="Cambria Math" panose="02040503050406030204" pitchFamily="18" charset="0"/>
                            </a:rPr>
                          </m:ctrlPr>
                        </m:dPr>
                        <m:e>
                          <m:r>
                            <a:rPr lang="en-US" sz="2900" i="1">
                              <a:latin typeface="Cambria Math" panose="02040503050406030204" pitchFamily="18" charset="0"/>
                            </a:rPr>
                            <m:t>𝑙𝑜𝑔</m:t>
                          </m:r>
                          <m:f>
                            <m:fPr>
                              <m:ctrlPr>
                                <a:rPr lang="en-US" sz="2900" i="1">
                                  <a:latin typeface="Cambria Math" panose="02040503050406030204" pitchFamily="18" charset="0"/>
                                </a:rPr>
                              </m:ctrlPr>
                            </m:fPr>
                            <m:num>
                              <m:nary>
                                <m:naryPr>
                                  <m:chr m:val="∏"/>
                                  <m:limLoc m:val="subSup"/>
                                  <m:ctrlPr>
                                    <a:rPr lang="en-US" sz="2900" i="1">
                                      <a:latin typeface="Cambria Math" panose="02040503050406030204" pitchFamily="18" charset="0"/>
                                    </a:rPr>
                                  </m:ctrlPr>
                                </m:naryPr>
                                <m:sub>
                                  <m:r>
                                    <m:rPr>
                                      <m:brk m:alnAt="25"/>
                                    </m:rPr>
                                    <a:rPr lang="en-US" sz="2900" i="1">
                                      <a:latin typeface="Cambria Math" panose="02040503050406030204" pitchFamily="18" charset="0"/>
                                    </a:rPr>
                                    <m:t>𝑡</m:t>
                                  </m:r>
                                  <m:r>
                                    <a:rPr lang="en-US" sz="2900" i="1">
                                      <a:latin typeface="Cambria Math" panose="02040503050406030204" pitchFamily="18" charset="0"/>
                                    </a:rPr>
                                    <m:t>=1</m:t>
                                  </m:r>
                                </m:sub>
                                <m:sup>
                                  <m:r>
                                    <a:rPr lang="en-US" sz="2900" i="1">
                                      <a:latin typeface="Cambria Math" panose="02040503050406030204" pitchFamily="18" charset="0"/>
                                    </a:rPr>
                                    <m:t>𝑇</m:t>
                                  </m:r>
                                </m:sup>
                                <m:e>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r>
                                            <a:rPr lang="en-US" sz="2900" i="1">
                                              <a:latin typeface="Cambria Math" panose="02040503050406030204" pitchFamily="18" charset="0"/>
                                            </a:rPr>
                                            <m:t>−1</m:t>
                                          </m:r>
                                        </m:sub>
                                      </m:sSub>
                                    </m:e>
                                  </m:d>
                                </m:e>
                              </m:nary>
                            </m:num>
                            <m:den>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𝑇</m:t>
                                      </m:r>
                                    </m:sub>
                                  </m:sSub>
                                </m:e>
                              </m:d>
                              <m:nary>
                                <m:naryPr>
                                  <m:chr m:val="∏"/>
                                  <m:limLoc m:val="subSup"/>
                                  <m:ctrlPr>
                                    <a:rPr lang="en-US" sz="2900" i="1">
                                      <a:latin typeface="Cambria Math" panose="02040503050406030204" pitchFamily="18" charset="0"/>
                                    </a:rPr>
                                  </m:ctrlPr>
                                </m:naryPr>
                                <m:sub>
                                  <m:r>
                                    <m:rPr>
                                      <m:brk m:alnAt="25"/>
                                    </m:rPr>
                                    <a:rPr lang="en-US" sz="2900" i="1">
                                      <a:latin typeface="Cambria Math" panose="02040503050406030204" pitchFamily="18" charset="0"/>
                                    </a:rPr>
                                    <m:t>𝑡</m:t>
                                  </m:r>
                                  <m:r>
                                    <a:rPr lang="en-US" sz="2900" i="1">
                                      <a:latin typeface="Cambria Math" panose="02040503050406030204" pitchFamily="18" charset="0"/>
                                    </a:rPr>
                                    <m:t>=1</m:t>
                                  </m:r>
                                </m:sub>
                                <m:sup>
                                  <m:r>
                                    <a:rPr lang="en-US" sz="2900" i="1">
                                      <a:latin typeface="Cambria Math" panose="02040503050406030204" pitchFamily="18" charset="0"/>
                                    </a:rPr>
                                    <m:t>𝑇</m:t>
                                  </m:r>
                                </m:sup>
                                <m:e>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r>
                                            <a:rPr lang="en-US" sz="2900" i="1">
                                              <a:latin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sub>
                                      </m:sSub>
                                    </m:e>
                                  </m:d>
                                </m:e>
                              </m:nary>
                            </m:den>
                          </m:f>
                        </m:e>
                      </m:d>
                    </m:oMath>
                  </m:oMathPara>
                </a14:m>
                <a:endParaRPr lang="en-US" sz="2900" i="1" dirty="0">
                  <a:latin typeface="Cambria Math" panose="02040503050406030204" pitchFamily="18" charset="0"/>
                </a:endParaRPr>
              </a:p>
              <a:p>
                <a:pPr marL="0" indent="0">
                  <a:buNone/>
                </a:pPr>
                <a:endParaRPr lang="en-US" sz="29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𝐸</m:t>
                          </m:r>
                        </m:e>
                        <m:sub>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sub>
                      </m:sSub>
                      <m:d>
                        <m:dPr>
                          <m:begChr m:val="["/>
                          <m:endChr m:val="]"/>
                          <m:ctrlPr>
                            <a:rPr lang="en-US" sz="2900" i="1">
                              <a:latin typeface="Cambria Math" panose="02040503050406030204" pitchFamily="18" charset="0"/>
                            </a:rPr>
                          </m:ctrlPr>
                        </m:dPr>
                        <m:e>
                          <m:limLow>
                            <m:limLowPr>
                              <m:ctrlPr>
                                <a:rPr lang="en-US" sz="2900" i="1">
                                  <a:latin typeface="Cambria Math" panose="02040503050406030204" pitchFamily="18" charset="0"/>
                                </a:rPr>
                              </m:ctrlPr>
                            </m:limLowPr>
                            <m:e>
                              <m:groupChr>
                                <m:groupChrPr>
                                  <m:chr m:val="⏟"/>
                                  <m:ctrlPr>
                                    <a:rPr lang="en-US" sz="2900" i="1">
                                      <a:latin typeface="Cambria Math" panose="02040503050406030204" pitchFamily="18" charset="0"/>
                                    </a:rPr>
                                  </m:ctrlPr>
                                </m:groupChrPr>
                                <m:e>
                                  <m:sSub>
                                    <m:sSubPr>
                                      <m:ctrlPr>
                                        <a:rPr lang="en-US" sz="2900" i="1">
                                          <a:latin typeface="Cambria Math" panose="02040503050406030204" pitchFamily="18" charset="0"/>
                                        </a:rPr>
                                      </m:ctrlPr>
                                    </m:sSubPr>
                                    <m:e>
                                      <m:r>
                                        <a:rPr lang="en-US" sz="2900" i="1">
                                          <a:latin typeface="Cambria Math" panose="02040503050406030204" pitchFamily="18" charset="0"/>
                                        </a:rPr>
                                        <m:t>𝐷</m:t>
                                      </m:r>
                                    </m:e>
                                    <m:sub>
                                      <m:r>
                                        <a:rPr lang="en-US" sz="2900" i="1">
                                          <a:latin typeface="Cambria Math" panose="02040503050406030204" pitchFamily="18" charset="0"/>
                                        </a:rPr>
                                        <m:t>𝐾𝐿</m:t>
                                      </m:r>
                                    </m:sub>
                                  </m:sSub>
                                  <m:d>
                                    <m:dPr>
                                      <m:ctrlPr>
                                        <a:rPr lang="en-US" sz="2900" i="1">
                                          <a:latin typeface="Cambria Math" panose="02040503050406030204" pitchFamily="18" charset="0"/>
                                        </a:rPr>
                                      </m:ctrlPr>
                                    </m:dPr>
                                    <m:e>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𝑇</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𝑇</m:t>
                                              </m:r>
                                            </m:sub>
                                          </m:sSub>
                                        </m:e>
                                      </m:d>
                                    </m:e>
                                  </m:d>
                                </m:e>
                              </m:groupChr>
                            </m:e>
                            <m:lim>
                              <m:sSub>
                                <m:sSubPr>
                                  <m:ctrlPr>
                                    <a:rPr lang="en-US" sz="2900" i="1">
                                      <a:latin typeface="Cambria Math" panose="02040503050406030204" pitchFamily="18" charset="0"/>
                                    </a:rPr>
                                  </m:ctrlPr>
                                </m:sSubPr>
                                <m:e>
                                  <m:r>
                                    <a:rPr lang="en-US" sz="2900" i="1">
                                      <a:latin typeface="Cambria Math" panose="02040503050406030204" pitchFamily="18" charset="0"/>
                                    </a:rPr>
                                    <m:t>𝐿</m:t>
                                  </m:r>
                                </m:e>
                                <m:sub>
                                  <m:r>
                                    <a:rPr lang="en-US" sz="2900" i="1">
                                      <a:latin typeface="Cambria Math" panose="02040503050406030204" pitchFamily="18" charset="0"/>
                                    </a:rPr>
                                    <m:t>𝑇</m:t>
                                  </m:r>
                                </m:sub>
                              </m:sSub>
                            </m:lim>
                          </m:limLow>
                          <m:r>
                            <a:rPr lang="en-US" sz="2900" i="1">
                              <a:latin typeface="Cambria Math" panose="02040503050406030204" pitchFamily="18" charset="0"/>
                            </a:rPr>
                            <m:t>+</m:t>
                          </m:r>
                          <m:limLow>
                            <m:limLowPr>
                              <m:ctrlPr>
                                <a:rPr lang="en-US" sz="2900" i="1">
                                  <a:latin typeface="Cambria Math" panose="02040503050406030204" pitchFamily="18" charset="0"/>
                                </a:rPr>
                              </m:ctrlPr>
                            </m:limLowPr>
                            <m:e>
                              <m:groupChr>
                                <m:groupChrPr>
                                  <m:chr m:val="⏟"/>
                                  <m:ctrlPr>
                                    <a:rPr lang="en-US" sz="2900" i="1">
                                      <a:latin typeface="Cambria Math" panose="02040503050406030204" pitchFamily="18" charset="0"/>
                                    </a:rPr>
                                  </m:ctrlPr>
                                </m:groupChrPr>
                                <m:e>
                                  <m:nary>
                                    <m:naryPr>
                                      <m:chr m:val="∑"/>
                                      <m:ctrlPr>
                                        <a:rPr lang="en-US" sz="2900" i="1">
                                          <a:latin typeface="Cambria Math" panose="02040503050406030204" pitchFamily="18" charset="0"/>
                                        </a:rPr>
                                      </m:ctrlPr>
                                    </m:naryPr>
                                    <m:sub>
                                      <m:r>
                                        <m:rPr>
                                          <m:brk m:alnAt="23"/>
                                        </m:rPr>
                                        <a:rPr lang="en-US" sz="2900" i="1">
                                          <a:latin typeface="Cambria Math" panose="02040503050406030204" pitchFamily="18" charset="0"/>
                                        </a:rPr>
                                        <m:t>𝑡</m:t>
                                      </m:r>
                                      <m:r>
                                        <a:rPr lang="en-US" sz="2900" i="1">
                                          <a:latin typeface="Cambria Math" panose="02040503050406030204" pitchFamily="18" charset="0"/>
                                        </a:rPr>
                                        <m:t>=2</m:t>
                                      </m:r>
                                    </m:sub>
                                    <m:sup>
                                      <m:r>
                                        <a:rPr lang="en-US" sz="2900" i="1">
                                          <a:latin typeface="Cambria Math" panose="02040503050406030204" pitchFamily="18" charset="0"/>
                                        </a:rPr>
                                        <m:t>𝑇</m:t>
                                      </m:r>
                                    </m:sup>
                                    <m:e>
                                      <m:sSub>
                                        <m:sSubPr>
                                          <m:ctrlPr>
                                            <a:rPr lang="en-US" sz="2900" i="1">
                                              <a:latin typeface="Cambria Math" panose="02040503050406030204" pitchFamily="18" charset="0"/>
                                            </a:rPr>
                                          </m:ctrlPr>
                                        </m:sSubPr>
                                        <m:e>
                                          <m:r>
                                            <a:rPr lang="en-US" sz="2900" i="1">
                                              <a:latin typeface="Cambria Math" panose="02040503050406030204" pitchFamily="18" charset="0"/>
                                            </a:rPr>
                                            <m:t>𝐷</m:t>
                                          </m:r>
                                        </m:e>
                                        <m:sub>
                                          <m:r>
                                            <a:rPr lang="en-US" sz="2900" i="1">
                                              <a:latin typeface="Cambria Math" panose="02040503050406030204" pitchFamily="18" charset="0"/>
                                            </a:rPr>
                                            <m:t>𝐾𝐿</m:t>
                                          </m:r>
                                        </m:sub>
                                      </m:sSub>
                                      <m:d>
                                        <m:dPr>
                                          <m:ctrlPr>
                                            <a:rPr lang="en-US" sz="2900" i="1">
                                              <a:latin typeface="Cambria Math" panose="02040503050406030204" pitchFamily="18" charset="0"/>
                                            </a:rPr>
                                          </m:ctrlPr>
                                        </m:dPr>
                                        <m:e>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r>
                                                    <a:rPr lang="en-US" sz="2900" i="1">
                                                      <a:latin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𝑥</m:t>
                                                  </m:r>
                                                </m:e>
                                                <m:sub>
                                                  <m:r>
                                                    <a:rPr lang="en-US" sz="2900" i="1">
                                                      <a:latin typeface="Cambria Math" panose="02040503050406030204" pitchFamily="18" charset="0"/>
                                                    </a:rPr>
                                                    <m:t>0</m:t>
                                                  </m:r>
                                                </m:sub>
                                              </m:sSub>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r>
                                                    <a:rPr lang="en-US" sz="2900" i="1">
                                                      <a:latin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sub>
                                              </m:sSub>
                                            </m:e>
                                          </m:d>
                                        </m:e>
                                      </m:d>
                                    </m:e>
                                  </m:nary>
                                </m:e>
                              </m:groupChr>
                            </m:e>
                            <m:lim>
                              <m:sSub>
                                <m:sSubPr>
                                  <m:ctrlPr>
                                    <a:rPr lang="en-US" sz="2900" i="1">
                                      <a:latin typeface="Cambria Math" panose="02040503050406030204" pitchFamily="18" charset="0"/>
                                    </a:rPr>
                                  </m:ctrlPr>
                                </m:sSubPr>
                                <m:e>
                                  <m:r>
                                    <a:rPr lang="en-US" sz="2900" i="1">
                                      <a:latin typeface="Cambria Math" panose="02040503050406030204" pitchFamily="18" charset="0"/>
                                    </a:rPr>
                                    <m:t>𝐿</m:t>
                                  </m:r>
                                </m:e>
                                <m:sub>
                                  <m:r>
                                    <a:rPr lang="en-US" sz="2900" i="1">
                                      <a:latin typeface="Cambria Math" panose="02040503050406030204" pitchFamily="18" charset="0"/>
                                    </a:rPr>
                                    <m:t>𝑡</m:t>
                                  </m:r>
                                  <m:r>
                                    <a:rPr lang="en-US" sz="2900" i="1">
                                      <a:latin typeface="Cambria Math" panose="02040503050406030204" pitchFamily="18" charset="0"/>
                                    </a:rPr>
                                    <m:t>−1</m:t>
                                  </m:r>
                                </m:sub>
                              </m:sSub>
                            </m:lim>
                          </m:limLow>
                          <m:r>
                            <a:rPr lang="en-US" sz="2900" i="1">
                              <a:latin typeface="Cambria Math" panose="02040503050406030204" pitchFamily="18" charset="0"/>
                            </a:rPr>
                            <m:t>−</m:t>
                          </m:r>
                          <m:limLow>
                            <m:limLowPr>
                              <m:ctrlPr>
                                <a:rPr lang="en-US" sz="2900" i="1">
                                  <a:latin typeface="Cambria Math" panose="02040503050406030204" pitchFamily="18" charset="0"/>
                                </a:rPr>
                              </m:ctrlPr>
                            </m:limLowPr>
                            <m:e>
                              <m:groupChr>
                                <m:groupChrPr>
                                  <m:chr m:val="⏟"/>
                                  <m:ctrlPr>
                                    <a:rPr lang="en-US" sz="2900" i="1">
                                      <a:latin typeface="Cambria Math" panose="02040503050406030204" pitchFamily="18" charset="0"/>
                                    </a:rPr>
                                  </m:ctrlPr>
                                </m:groupChrPr>
                                <m:e>
                                  <m:r>
                                    <a:rPr lang="en-US" sz="2900" i="1">
                                      <a:latin typeface="Cambria Math" panose="02040503050406030204" pitchFamily="18" charset="0"/>
                                    </a:rPr>
                                    <m:t>𝑙𝑜𝑔</m:t>
                                  </m:r>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1</m:t>
                                          </m:r>
                                        </m:sub>
                                      </m:sSub>
                                    </m:e>
                                  </m:d>
                                </m:e>
                              </m:groupChr>
                            </m:e>
                            <m:lim>
                              <m:sSub>
                                <m:sSubPr>
                                  <m:ctrlPr>
                                    <a:rPr lang="en-US" sz="2900" i="1">
                                      <a:latin typeface="Cambria Math" panose="02040503050406030204" pitchFamily="18" charset="0"/>
                                    </a:rPr>
                                  </m:ctrlPr>
                                </m:sSubPr>
                                <m:e>
                                  <m:r>
                                    <a:rPr lang="en-US" sz="2900" i="1">
                                      <a:latin typeface="Cambria Math" panose="02040503050406030204" pitchFamily="18" charset="0"/>
                                    </a:rPr>
                                    <m:t>𝐿</m:t>
                                  </m:r>
                                </m:e>
                                <m:sub>
                                  <m:r>
                                    <a:rPr lang="en-US" sz="2900" i="1">
                                      <a:latin typeface="Cambria Math" panose="02040503050406030204" pitchFamily="18" charset="0"/>
                                    </a:rPr>
                                    <m:t>0</m:t>
                                  </m:r>
                                </m:sub>
                              </m:sSub>
                            </m:lim>
                          </m:limLow>
                        </m:e>
                      </m:d>
                      <m:r>
                        <a:rPr lang="en-US" sz="2900" b="0" i="1" smtClean="0">
                          <a:solidFill>
                            <a:schemeClr val="bg1"/>
                          </a:solidFill>
                          <a:latin typeface="Cambria Math" panose="02040503050406030204" pitchFamily="18" charset="0"/>
                        </a:rPr>
                        <m:t>=</m:t>
                      </m:r>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=2</m:t>
                          </m:r>
                        </m:sub>
                        <m:sup>
                          <m:r>
                            <a:rPr lang="en-US" i="1">
                              <a:solidFill>
                                <a:schemeClr val="bg1"/>
                              </a:solidFill>
                              <a:latin typeface="Cambria Math" panose="02040503050406030204" pitchFamily="18" charset="0"/>
                            </a:rPr>
                            <m:t>𝑇</m:t>
                          </m:r>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𝐸</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0</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𝜀</m:t>
                              </m:r>
                            </m:sub>
                          </m:sSub>
                          <m:d>
                            <m:dPr>
                              <m:begChr m:val="["/>
                              <m:endChr m:val="]"/>
                              <m:ctrlPr>
                                <a:rPr lang="en-US" i="1">
                                  <a:solidFill>
                                    <a:schemeClr val="bg1"/>
                                  </a:solidFill>
                                  <a:latin typeface="Cambria Math" panose="02040503050406030204" pitchFamily="18" charset="0"/>
                                </a:rPr>
                              </m:ctrlPr>
                            </m:dPr>
                            <m:e>
                              <m:f>
                                <m:fPr>
                                  <m:ctrlPr>
                                    <a:rPr lang="en-US"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1</m:t>
                                  </m:r>
                                </m:num>
                                <m:den>
                                  <m:r>
                                    <a:rPr lang="en-US" i="1">
                                      <a:solidFill>
                                        <a:schemeClr val="bg1"/>
                                      </a:solidFill>
                                      <a:latin typeface="Cambria Math" panose="02040503050406030204" pitchFamily="18" charset="0"/>
                                    </a:rPr>
                                    <m:t>2</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𝛽</m:t>
                                      </m:r>
                                    </m:e>
                                    <m:sub>
                                      <m:r>
                                        <a:rPr lang="en-US" i="1">
                                          <a:solidFill>
                                            <a:schemeClr val="bg1"/>
                                          </a:solidFill>
                                          <a:latin typeface="Cambria Math" panose="02040503050406030204" pitchFamily="18" charset="0"/>
                                        </a:rPr>
                                        <m:t>𝑡</m:t>
                                      </m:r>
                                    </m:sub>
                                  </m:sSub>
                                </m:den>
                              </m:f>
                              <m:sSup>
                                <m:sSupPr>
                                  <m:ctrlPr>
                                    <a:rPr lang="en-US" i="1">
                                      <a:solidFill>
                                        <a:schemeClr val="bg1"/>
                                      </a:solidFill>
                                      <a:latin typeface="Cambria Math" panose="02040503050406030204" pitchFamily="18" charset="0"/>
                                    </a:rPr>
                                  </m:ctrlPr>
                                </m:sSupPr>
                                <m:e>
                                  <m:d>
                                    <m:dPr>
                                      <m:begChr m:val="‖"/>
                                      <m:endChr m:val="‖"/>
                                      <m:ctrlPr>
                                        <a:rPr lang="en-US" i="1">
                                          <a:solidFill>
                                            <a:schemeClr val="bg1"/>
                                          </a:solidFill>
                                          <a:latin typeface="Cambria Math" panose="02040503050406030204" pitchFamily="18" charset="0"/>
                                        </a:rPr>
                                      </m:ctrlPr>
                                    </m:dPr>
                                    <m:e>
                                      <m:acc>
                                        <m:accPr>
                                          <m:chr m:val="̃"/>
                                          <m:ctrlPr>
                                            <a:rPr lang="en-US" i="1">
                                              <a:solidFill>
                                                <a:schemeClr val="bg1"/>
                                              </a:solidFill>
                                              <a:latin typeface="Cambria Math" panose="02040503050406030204" pitchFamily="18" charset="0"/>
                                            </a:rPr>
                                          </m:ctrlPr>
                                        </m:acc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𝜇</m:t>
                                              </m:r>
                                            </m:e>
                                            <m:sub>
                                              <m:r>
                                                <a:rPr lang="en-US" i="1">
                                                  <a:solidFill>
                                                    <a:schemeClr val="bg1"/>
                                                  </a:solidFill>
                                                  <a:latin typeface="Cambria Math" panose="02040503050406030204" pitchFamily="18" charset="0"/>
                                                </a:rPr>
                                                <m:t>𝑡</m:t>
                                              </m:r>
                                            </m:sub>
                                          </m:sSub>
                                        </m:e>
                                      </m:acc>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𝑡</m:t>
                                          </m:r>
                                        </m:e>
                                      </m:d>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𝜇</m:t>
                                          </m:r>
                                        </m:e>
                                        <m:sub>
                                          <m:r>
                                            <a:rPr lang="en-US" i="1">
                                              <a:solidFill>
                                                <a:schemeClr val="bg1"/>
                                              </a:solidFill>
                                              <a:latin typeface="Cambria Math" panose="02040503050406030204" pitchFamily="18" charset="0"/>
                                              <a:ea typeface="Cambria Math" panose="02040503050406030204" pitchFamily="18" charset="0"/>
                                            </a:rPr>
                                            <m:t>𝜃</m:t>
                                          </m:r>
                                        </m:sub>
                                      </m:sSub>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𝑡</m:t>
                                          </m:r>
                                        </m:e>
                                      </m:d>
                                    </m:e>
                                  </m:d>
                                </m:e>
                                <m:sup>
                                  <m:r>
                                    <a:rPr lang="en-US" i="1">
                                      <a:solidFill>
                                        <a:schemeClr val="bg1"/>
                                      </a:solidFill>
                                      <a:latin typeface="Cambria Math" panose="02040503050406030204" pitchFamily="18" charset="0"/>
                                    </a:rPr>
                                    <m:t>2</m:t>
                                  </m:r>
                                </m:sup>
                              </m:sSup>
                            </m:e>
                          </m:d>
                        </m:e>
                      </m:nary>
                    </m:oMath>
                  </m:oMathPara>
                </a14:m>
                <a:endParaRPr lang="en-US" dirty="0"/>
              </a:p>
              <a:p>
                <a:pPr marL="0" indent="0">
                  <a:buNone/>
                </a:pPr>
                <a:endParaRPr lang="en-US" dirty="0"/>
              </a:p>
              <a:p>
                <a:pPr marL="0" indent="0">
                  <a:buNone/>
                </a:pPr>
                <a:endParaRPr lang="en-IL" dirty="0"/>
              </a:p>
            </p:txBody>
          </p:sp>
        </mc:Choice>
        <mc:Fallback xmlns="">
          <p:sp>
            <p:nvSpPr>
              <p:cNvPr id="3" name="Content Placeholder 2">
                <a:extLst>
                  <a:ext uri="{FF2B5EF4-FFF2-40B4-BE49-F238E27FC236}">
                    <a16:creationId xmlns:a16="http://schemas.microsoft.com/office/drawing/2014/main" id="{A63E196D-5280-469D-950C-AE71A7959237}"/>
                  </a:ext>
                </a:extLst>
              </p:cNvPr>
              <p:cNvSpPr>
                <a:spLocks noGrp="1" noRot="1" noChangeAspect="1" noMove="1" noResize="1" noEditPoints="1" noAdjustHandles="1" noChangeArrowheads="1" noChangeShapeType="1" noTextEdit="1"/>
              </p:cNvSpPr>
              <p:nvPr>
                <p:ph idx="1"/>
              </p:nvPr>
            </p:nvSpPr>
            <p:spPr>
              <a:blipFill>
                <a:blip r:embed="rId3"/>
                <a:stretch>
                  <a:fillRect l="-522" t="-2521"/>
                </a:stretch>
              </a:blipFill>
            </p:spPr>
            <p:txBody>
              <a:bodyPr/>
              <a:lstStyle/>
              <a:p>
                <a:r>
                  <a:rPr lang="en-IL">
                    <a:noFill/>
                  </a:rPr>
                  <a:t> </a:t>
                </a:r>
              </a:p>
            </p:txBody>
          </p:sp>
        </mc:Fallback>
      </mc:AlternateContent>
    </p:spTree>
    <p:extLst>
      <p:ext uri="{BB962C8B-B14F-4D97-AF65-F5344CB8AC3E}">
        <p14:creationId xmlns:p14="http://schemas.microsoft.com/office/powerpoint/2010/main" val="2142564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DFFA-35F5-4967-B656-E790DB42C6C6}"/>
              </a:ext>
            </a:extLst>
          </p:cNvPr>
          <p:cNvSpPr>
            <a:spLocks noGrp="1"/>
          </p:cNvSpPr>
          <p:nvPr>
            <p:ph type="title"/>
          </p:nvPr>
        </p:nvSpPr>
        <p:spPr/>
        <p:txBody>
          <a:bodyPr/>
          <a:lstStyle/>
          <a:p>
            <a:pPr algn="ctr"/>
            <a:r>
              <a:rPr lang="en-US" dirty="0"/>
              <a:t>Reminder</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3E196D-5280-469D-950C-AE71A7959237}"/>
                  </a:ext>
                </a:extLst>
              </p:cNvPr>
              <p:cNvSpPr>
                <a:spLocks noGrp="1"/>
              </p:cNvSpPr>
              <p:nvPr>
                <p:ph idx="1"/>
              </p:nvPr>
            </p:nvSpPr>
            <p:spPr/>
            <p:txBody>
              <a:bodyPr>
                <a:normAutofit fontScale="70000" lnSpcReduction="20000"/>
              </a:bodyPr>
              <a:lstStyle/>
              <a:p>
                <a:r>
                  <a:rPr lang="en-US" dirty="0"/>
                  <a:t>Now that we have </a:t>
                </a:r>
                <a14:m>
                  <m:oMath xmlns:m="http://schemas.openxmlformats.org/officeDocument/2006/math">
                    <m:r>
                      <a:rPr lang="en-US" i="1">
                        <a:latin typeface="Cambria Math" panose="02040503050406030204" pitchFamily="18" charset="0"/>
                      </a:rPr>
                      <m:t>𝑞</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oMath>
                </a14:m>
                <a:r>
                  <a:rPr lang="en-US" dirty="0"/>
                  <a:t>, we can use the variational lower bound to optimize the negative log-likelihood (as done for in VAEs): </a:t>
                </a:r>
              </a:p>
              <a:p>
                <a:pPr marL="0" indent="0">
                  <a:buNone/>
                </a:pPr>
                <a:endParaRPr lang="en-US" sz="700" dirty="0"/>
              </a:p>
              <a:p>
                <a:pPr marL="0" indent="0">
                  <a:buNone/>
                </a:pPr>
                <a14:m>
                  <m:oMathPara xmlns:m="http://schemas.openxmlformats.org/officeDocument/2006/math">
                    <m:oMathParaPr>
                      <m:jc m:val="centerGroup"/>
                    </m:oMathParaPr>
                    <m:oMath xmlns:m="http://schemas.openxmlformats.org/officeDocument/2006/math">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𝐸</m:t>
                          </m:r>
                        </m:e>
                        <m:sub>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sub>
                      </m:sSub>
                      <m:r>
                        <a:rPr lang="en-US" sz="2900" i="1">
                          <a:latin typeface="Cambria Math" panose="02040503050406030204" pitchFamily="18" charset="0"/>
                        </a:rPr>
                        <m:t>𝑙𝑜𝑔</m:t>
                      </m:r>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𝐿</m:t>
                          </m:r>
                        </m:e>
                        <m:sub>
                          <m:r>
                            <a:rPr lang="en-US" sz="2900" i="1">
                              <a:latin typeface="Cambria Math" panose="02040503050406030204" pitchFamily="18" charset="0"/>
                            </a:rPr>
                            <m:t>𝑉𝐿𝐵</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𝐸</m:t>
                          </m:r>
                        </m:e>
                        <m:sub>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sub>
                      </m:sSub>
                      <m:r>
                        <a:rPr lang="en-US" sz="2900" i="1">
                          <a:latin typeface="Cambria Math" panose="02040503050406030204" pitchFamily="18" charset="0"/>
                        </a:rPr>
                        <m:t>𝑙𝑜𝑔</m:t>
                      </m:r>
                      <m:f>
                        <m:fPr>
                          <m:ctrlPr>
                            <a:rPr lang="en-US" sz="2900" i="1">
                              <a:latin typeface="Cambria Math" panose="02040503050406030204" pitchFamily="18" charset="0"/>
                            </a:rPr>
                          </m:ctrlPr>
                        </m:fPr>
                        <m:num>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1:</m:t>
                                  </m:r>
                                  <m:r>
                                    <a:rPr lang="en-US" sz="2900" i="1">
                                      <a:latin typeface="Cambria Math" panose="02040503050406030204" pitchFamily="18" charset="0"/>
                                    </a:rPr>
                                    <m:t>𝑇</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num>
                        <m:den>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r>
                                    <a:rPr lang="en-US" sz="2900" i="1">
                                      <a:latin typeface="Cambria Math" panose="02040503050406030204" pitchFamily="18" charset="0"/>
                                    </a:rPr>
                                    <m:t>𝑇</m:t>
                                  </m:r>
                                </m:sub>
                              </m:sSub>
                            </m:e>
                          </m:d>
                        </m:den>
                      </m:f>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𝐸</m:t>
                          </m:r>
                        </m:e>
                        <m:sub>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sub>
                      </m:sSub>
                      <m:d>
                        <m:dPr>
                          <m:begChr m:val="["/>
                          <m:endChr m:val="]"/>
                          <m:ctrlPr>
                            <a:rPr lang="en-US" sz="2900" i="1">
                              <a:latin typeface="Cambria Math" panose="02040503050406030204" pitchFamily="18" charset="0"/>
                            </a:rPr>
                          </m:ctrlPr>
                        </m:dPr>
                        <m:e>
                          <m:r>
                            <a:rPr lang="en-US" sz="2900" i="1">
                              <a:latin typeface="Cambria Math" panose="02040503050406030204" pitchFamily="18" charset="0"/>
                            </a:rPr>
                            <m:t>𝑙𝑜𝑔</m:t>
                          </m:r>
                          <m:f>
                            <m:fPr>
                              <m:ctrlPr>
                                <a:rPr lang="en-US" sz="2900" i="1">
                                  <a:latin typeface="Cambria Math" panose="02040503050406030204" pitchFamily="18" charset="0"/>
                                </a:rPr>
                              </m:ctrlPr>
                            </m:fPr>
                            <m:num>
                              <m:nary>
                                <m:naryPr>
                                  <m:chr m:val="∏"/>
                                  <m:limLoc m:val="subSup"/>
                                  <m:ctrlPr>
                                    <a:rPr lang="en-US" sz="2900" i="1">
                                      <a:latin typeface="Cambria Math" panose="02040503050406030204" pitchFamily="18" charset="0"/>
                                    </a:rPr>
                                  </m:ctrlPr>
                                </m:naryPr>
                                <m:sub>
                                  <m:r>
                                    <m:rPr>
                                      <m:brk m:alnAt="25"/>
                                    </m:rPr>
                                    <a:rPr lang="en-US" sz="2900" i="1">
                                      <a:latin typeface="Cambria Math" panose="02040503050406030204" pitchFamily="18" charset="0"/>
                                    </a:rPr>
                                    <m:t>𝑡</m:t>
                                  </m:r>
                                  <m:r>
                                    <a:rPr lang="en-US" sz="2900" i="1">
                                      <a:latin typeface="Cambria Math" panose="02040503050406030204" pitchFamily="18" charset="0"/>
                                    </a:rPr>
                                    <m:t>=1</m:t>
                                  </m:r>
                                </m:sub>
                                <m:sup>
                                  <m:r>
                                    <a:rPr lang="en-US" sz="2900" i="1">
                                      <a:latin typeface="Cambria Math" panose="02040503050406030204" pitchFamily="18" charset="0"/>
                                    </a:rPr>
                                    <m:t>𝑇</m:t>
                                  </m:r>
                                </m:sup>
                                <m:e>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r>
                                            <a:rPr lang="en-US" sz="2900" i="1">
                                              <a:latin typeface="Cambria Math" panose="02040503050406030204" pitchFamily="18" charset="0"/>
                                            </a:rPr>
                                            <m:t>−1</m:t>
                                          </m:r>
                                        </m:sub>
                                      </m:sSub>
                                    </m:e>
                                  </m:d>
                                </m:e>
                              </m:nary>
                            </m:num>
                            <m:den>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𝑇</m:t>
                                      </m:r>
                                    </m:sub>
                                  </m:sSub>
                                </m:e>
                              </m:d>
                              <m:nary>
                                <m:naryPr>
                                  <m:chr m:val="∏"/>
                                  <m:limLoc m:val="subSup"/>
                                  <m:ctrlPr>
                                    <a:rPr lang="en-US" sz="2900" i="1">
                                      <a:latin typeface="Cambria Math" panose="02040503050406030204" pitchFamily="18" charset="0"/>
                                    </a:rPr>
                                  </m:ctrlPr>
                                </m:naryPr>
                                <m:sub>
                                  <m:r>
                                    <m:rPr>
                                      <m:brk m:alnAt="25"/>
                                    </m:rPr>
                                    <a:rPr lang="en-US" sz="2900" i="1">
                                      <a:latin typeface="Cambria Math" panose="02040503050406030204" pitchFamily="18" charset="0"/>
                                    </a:rPr>
                                    <m:t>𝑡</m:t>
                                  </m:r>
                                  <m:r>
                                    <a:rPr lang="en-US" sz="2900" i="1">
                                      <a:latin typeface="Cambria Math" panose="02040503050406030204" pitchFamily="18" charset="0"/>
                                    </a:rPr>
                                    <m:t>=1</m:t>
                                  </m:r>
                                </m:sub>
                                <m:sup>
                                  <m:r>
                                    <a:rPr lang="en-US" sz="2900" i="1">
                                      <a:latin typeface="Cambria Math" panose="02040503050406030204" pitchFamily="18" charset="0"/>
                                    </a:rPr>
                                    <m:t>𝑇</m:t>
                                  </m:r>
                                </m:sup>
                                <m:e>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r>
                                            <a:rPr lang="en-US" sz="2900" i="1">
                                              <a:latin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sub>
                                      </m:sSub>
                                    </m:e>
                                  </m:d>
                                </m:e>
                              </m:nary>
                            </m:den>
                          </m:f>
                        </m:e>
                      </m:d>
                    </m:oMath>
                  </m:oMathPara>
                </a14:m>
                <a:endParaRPr lang="en-US" sz="2900" i="1" dirty="0">
                  <a:latin typeface="Cambria Math" panose="02040503050406030204" pitchFamily="18" charset="0"/>
                </a:endParaRPr>
              </a:p>
              <a:p>
                <a:pPr marL="0" indent="0">
                  <a:buNone/>
                </a:pPr>
                <a:endParaRPr lang="en-US" sz="2900" i="1" dirty="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𝐸</m:t>
                          </m:r>
                        </m:e>
                        <m:sub>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sub>
                      </m:sSub>
                      <m:d>
                        <m:dPr>
                          <m:begChr m:val="["/>
                          <m:endChr m:val="]"/>
                          <m:ctrlPr>
                            <a:rPr lang="en-US" sz="2900" i="1">
                              <a:latin typeface="Cambria Math" panose="02040503050406030204" pitchFamily="18" charset="0"/>
                            </a:rPr>
                          </m:ctrlPr>
                        </m:dPr>
                        <m:e>
                          <m:limLow>
                            <m:limLowPr>
                              <m:ctrlPr>
                                <a:rPr lang="en-US" sz="2900" i="1">
                                  <a:latin typeface="Cambria Math" panose="02040503050406030204" pitchFamily="18" charset="0"/>
                                </a:rPr>
                              </m:ctrlPr>
                            </m:limLowPr>
                            <m:e>
                              <m:groupChr>
                                <m:groupChrPr>
                                  <m:chr m:val="⏟"/>
                                  <m:ctrlPr>
                                    <a:rPr lang="en-US" sz="2900" i="1">
                                      <a:latin typeface="Cambria Math" panose="02040503050406030204" pitchFamily="18" charset="0"/>
                                    </a:rPr>
                                  </m:ctrlPr>
                                </m:groupChrPr>
                                <m:e>
                                  <m:sSub>
                                    <m:sSubPr>
                                      <m:ctrlPr>
                                        <a:rPr lang="en-US" sz="2900" i="1">
                                          <a:latin typeface="Cambria Math" panose="02040503050406030204" pitchFamily="18" charset="0"/>
                                        </a:rPr>
                                      </m:ctrlPr>
                                    </m:sSubPr>
                                    <m:e>
                                      <m:r>
                                        <a:rPr lang="en-US" sz="2900" i="1">
                                          <a:latin typeface="Cambria Math" panose="02040503050406030204" pitchFamily="18" charset="0"/>
                                        </a:rPr>
                                        <m:t>𝐷</m:t>
                                      </m:r>
                                    </m:e>
                                    <m:sub>
                                      <m:r>
                                        <a:rPr lang="en-US" sz="2900" i="1">
                                          <a:latin typeface="Cambria Math" panose="02040503050406030204" pitchFamily="18" charset="0"/>
                                        </a:rPr>
                                        <m:t>𝐾𝐿</m:t>
                                      </m:r>
                                    </m:sub>
                                  </m:sSub>
                                  <m:d>
                                    <m:dPr>
                                      <m:ctrlPr>
                                        <a:rPr lang="en-US" sz="2900" i="1">
                                          <a:latin typeface="Cambria Math" panose="02040503050406030204" pitchFamily="18" charset="0"/>
                                        </a:rPr>
                                      </m:ctrlPr>
                                    </m:dPr>
                                    <m:e>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𝑇</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𝑇</m:t>
                                              </m:r>
                                            </m:sub>
                                          </m:sSub>
                                        </m:e>
                                      </m:d>
                                    </m:e>
                                  </m:d>
                                </m:e>
                              </m:groupChr>
                            </m:e>
                            <m:lim>
                              <m:sSub>
                                <m:sSubPr>
                                  <m:ctrlPr>
                                    <a:rPr lang="en-US" sz="2900" i="1">
                                      <a:latin typeface="Cambria Math" panose="02040503050406030204" pitchFamily="18" charset="0"/>
                                    </a:rPr>
                                  </m:ctrlPr>
                                </m:sSubPr>
                                <m:e>
                                  <m:r>
                                    <a:rPr lang="en-US" sz="2900" i="1">
                                      <a:latin typeface="Cambria Math" panose="02040503050406030204" pitchFamily="18" charset="0"/>
                                    </a:rPr>
                                    <m:t>𝐿</m:t>
                                  </m:r>
                                </m:e>
                                <m:sub>
                                  <m:r>
                                    <a:rPr lang="en-US" sz="2900" i="1">
                                      <a:latin typeface="Cambria Math" panose="02040503050406030204" pitchFamily="18" charset="0"/>
                                    </a:rPr>
                                    <m:t>𝑇</m:t>
                                  </m:r>
                                </m:sub>
                              </m:sSub>
                            </m:lim>
                          </m:limLow>
                          <m:r>
                            <a:rPr lang="en-US" sz="2900" i="1">
                              <a:latin typeface="Cambria Math" panose="02040503050406030204" pitchFamily="18" charset="0"/>
                            </a:rPr>
                            <m:t>+</m:t>
                          </m:r>
                          <m:limLow>
                            <m:limLowPr>
                              <m:ctrlPr>
                                <a:rPr lang="en-US" sz="2900" i="1">
                                  <a:latin typeface="Cambria Math" panose="02040503050406030204" pitchFamily="18" charset="0"/>
                                </a:rPr>
                              </m:ctrlPr>
                            </m:limLowPr>
                            <m:e>
                              <m:groupChr>
                                <m:groupChrPr>
                                  <m:chr m:val="⏟"/>
                                  <m:ctrlPr>
                                    <a:rPr lang="en-US" sz="2900" i="1">
                                      <a:latin typeface="Cambria Math" panose="02040503050406030204" pitchFamily="18" charset="0"/>
                                    </a:rPr>
                                  </m:ctrlPr>
                                </m:groupChrPr>
                                <m:e>
                                  <m:nary>
                                    <m:naryPr>
                                      <m:chr m:val="∑"/>
                                      <m:ctrlPr>
                                        <a:rPr lang="en-US" sz="2900" i="1">
                                          <a:latin typeface="Cambria Math" panose="02040503050406030204" pitchFamily="18" charset="0"/>
                                        </a:rPr>
                                      </m:ctrlPr>
                                    </m:naryPr>
                                    <m:sub>
                                      <m:r>
                                        <m:rPr>
                                          <m:brk m:alnAt="23"/>
                                        </m:rPr>
                                        <a:rPr lang="en-US" sz="2900" i="1">
                                          <a:latin typeface="Cambria Math" panose="02040503050406030204" pitchFamily="18" charset="0"/>
                                        </a:rPr>
                                        <m:t>𝑡</m:t>
                                      </m:r>
                                      <m:r>
                                        <a:rPr lang="en-US" sz="2900" i="1">
                                          <a:latin typeface="Cambria Math" panose="02040503050406030204" pitchFamily="18" charset="0"/>
                                        </a:rPr>
                                        <m:t>=2</m:t>
                                      </m:r>
                                    </m:sub>
                                    <m:sup>
                                      <m:r>
                                        <a:rPr lang="en-US" sz="2900" i="1">
                                          <a:latin typeface="Cambria Math" panose="02040503050406030204" pitchFamily="18" charset="0"/>
                                        </a:rPr>
                                        <m:t>𝑇</m:t>
                                      </m:r>
                                    </m:sup>
                                    <m:e>
                                      <m:sSub>
                                        <m:sSubPr>
                                          <m:ctrlPr>
                                            <a:rPr lang="en-US" sz="2900" i="1">
                                              <a:latin typeface="Cambria Math" panose="02040503050406030204" pitchFamily="18" charset="0"/>
                                            </a:rPr>
                                          </m:ctrlPr>
                                        </m:sSubPr>
                                        <m:e>
                                          <m:r>
                                            <a:rPr lang="en-US" sz="2900" i="1">
                                              <a:latin typeface="Cambria Math" panose="02040503050406030204" pitchFamily="18" charset="0"/>
                                            </a:rPr>
                                            <m:t>𝐷</m:t>
                                          </m:r>
                                        </m:e>
                                        <m:sub>
                                          <m:r>
                                            <a:rPr lang="en-US" sz="2900" i="1">
                                              <a:latin typeface="Cambria Math" panose="02040503050406030204" pitchFamily="18" charset="0"/>
                                            </a:rPr>
                                            <m:t>𝐾𝐿</m:t>
                                          </m:r>
                                        </m:sub>
                                      </m:sSub>
                                      <m:d>
                                        <m:dPr>
                                          <m:ctrlPr>
                                            <a:rPr lang="en-US" sz="2900" i="1">
                                              <a:latin typeface="Cambria Math" panose="02040503050406030204" pitchFamily="18" charset="0"/>
                                            </a:rPr>
                                          </m:ctrlPr>
                                        </m:dPr>
                                        <m:e>
                                          <m:r>
                                            <a:rPr lang="en-US" sz="2900" i="1">
                                              <a:latin typeface="Cambria Math" panose="02040503050406030204" pitchFamily="18" charset="0"/>
                                            </a:rPr>
                                            <m:t>𝑞</m:t>
                                          </m:r>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r>
                                                    <a:rPr lang="en-US" sz="2900" i="1">
                                                      <a:latin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sub>
                                                  </m:sSub>
                                                  <m:r>
                                                    <a:rPr lang="en-US" sz="2900" i="1">
                                                      <a:latin typeface="Cambria Math" panose="02040503050406030204" pitchFamily="18" charset="0"/>
                                                    </a:rPr>
                                                    <m:t>,</m:t>
                                                  </m:r>
                                                  <m:r>
                                                    <a:rPr lang="en-US" sz="2900" i="1">
                                                      <a:latin typeface="Cambria Math" panose="02040503050406030204" pitchFamily="18" charset="0"/>
                                                    </a:rPr>
                                                    <m:t>𝑥</m:t>
                                                  </m:r>
                                                </m:e>
                                                <m:sub>
                                                  <m:r>
                                                    <a:rPr lang="en-US" sz="2900" i="1">
                                                      <a:latin typeface="Cambria Math" panose="02040503050406030204" pitchFamily="18" charset="0"/>
                                                    </a:rPr>
                                                    <m:t>0</m:t>
                                                  </m:r>
                                                </m:sub>
                                              </m:sSub>
                                            </m:e>
                                          </m:d>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r>
                                                    <a:rPr lang="en-US" sz="2900" i="1">
                                                      <a:latin typeface="Cambria Math" panose="02040503050406030204" pitchFamily="18" charset="0"/>
                                                    </a:rPr>
                                                    <m:t>−1</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𝑡</m:t>
                                                  </m:r>
                                                </m:sub>
                                              </m:sSub>
                                            </m:e>
                                          </m:d>
                                        </m:e>
                                      </m:d>
                                    </m:e>
                                  </m:nary>
                                </m:e>
                              </m:groupChr>
                            </m:e>
                            <m:lim>
                              <m:sSub>
                                <m:sSubPr>
                                  <m:ctrlPr>
                                    <a:rPr lang="en-US" sz="2900" i="1">
                                      <a:latin typeface="Cambria Math" panose="02040503050406030204" pitchFamily="18" charset="0"/>
                                    </a:rPr>
                                  </m:ctrlPr>
                                </m:sSubPr>
                                <m:e>
                                  <m:r>
                                    <a:rPr lang="en-US" sz="2900" i="1">
                                      <a:latin typeface="Cambria Math" panose="02040503050406030204" pitchFamily="18" charset="0"/>
                                    </a:rPr>
                                    <m:t>𝐿</m:t>
                                  </m:r>
                                </m:e>
                                <m:sub>
                                  <m:r>
                                    <a:rPr lang="en-US" sz="2900" i="1">
                                      <a:latin typeface="Cambria Math" panose="02040503050406030204" pitchFamily="18" charset="0"/>
                                    </a:rPr>
                                    <m:t>𝑡</m:t>
                                  </m:r>
                                  <m:r>
                                    <a:rPr lang="en-US" sz="2900" i="1">
                                      <a:latin typeface="Cambria Math" panose="02040503050406030204" pitchFamily="18" charset="0"/>
                                    </a:rPr>
                                    <m:t>−1</m:t>
                                  </m:r>
                                </m:sub>
                              </m:sSub>
                            </m:lim>
                          </m:limLow>
                          <m:r>
                            <a:rPr lang="en-US" sz="2900" i="1">
                              <a:latin typeface="Cambria Math" panose="02040503050406030204" pitchFamily="18" charset="0"/>
                            </a:rPr>
                            <m:t>−</m:t>
                          </m:r>
                          <m:limLow>
                            <m:limLowPr>
                              <m:ctrlPr>
                                <a:rPr lang="en-US" sz="2900" i="1">
                                  <a:latin typeface="Cambria Math" panose="02040503050406030204" pitchFamily="18" charset="0"/>
                                </a:rPr>
                              </m:ctrlPr>
                            </m:limLowPr>
                            <m:e>
                              <m:groupChr>
                                <m:groupChrPr>
                                  <m:chr m:val="⏟"/>
                                  <m:ctrlPr>
                                    <a:rPr lang="en-US" sz="2900" i="1">
                                      <a:latin typeface="Cambria Math" panose="02040503050406030204" pitchFamily="18" charset="0"/>
                                    </a:rPr>
                                  </m:ctrlPr>
                                </m:groupChrPr>
                                <m:e>
                                  <m:r>
                                    <a:rPr lang="en-US" sz="2900" i="1">
                                      <a:latin typeface="Cambria Math" panose="02040503050406030204" pitchFamily="18" charset="0"/>
                                    </a:rPr>
                                    <m:t>𝑙𝑜𝑔</m:t>
                                  </m:r>
                                  <m:sSub>
                                    <m:sSubPr>
                                      <m:ctrlPr>
                                        <a:rPr lang="en-US" sz="2900" i="1">
                                          <a:latin typeface="Cambria Math" panose="02040503050406030204" pitchFamily="18" charset="0"/>
                                        </a:rPr>
                                      </m:ctrlPr>
                                    </m:sSubPr>
                                    <m:e>
                                      <m:r>
                                        <a:rPr lang="en-US" sz="2900" i="1">
                                          <a:latin typeface="Cambria Math" panose="02040503050406030204" pitchFamily="18" charset="0"/>
                                        </a:rPr>
                                        <m:t>𝑞</m:t>
                                      </m:r>
                                    </m:e>
                                    <m:sub>
                                      <m:r>
                                        <a:rPr lang="en-US" sz="2900" i="1">
                                          <a:latin typeface="Cambria Math" panose="02040503050406030204" pitchFamily="18" charset="0"/>
                                          <a:ea typeface="Cambria Math" panose="02040503050406030204" pitchFamily="18" charset="0"/>
                                        </a:rPr>
                                        <m:t>𝜃</m:t>
                                      </m:r>
                                    </m:sub>
                                  </m:sSub>
                                  <m:d>
                                    <m:dPr>
                                      <m:ctrlPr>
                                        <a:rPr lang="en-US" sz="2900" i="1">
                                          <a:latin typeface="Cambria Math" panose="02040503050406030204" pitchFamily="18" charset="0"/>
                                        </a:rPr>
                                      </m:ctrlPr>
                                    </m:dPr>
                                    <m:e>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0</m:t>
                                          </m:r>
                                        </m:sub>
                                      </m:sSub>
                                      <m:r>
                                        <a:rPr lang="en-US" sz="2900" i="1">
                                          <a:latin typeface="Cambria Math" panose="02040503050406030204" pitchFamily="18" charset="0"/>
                                        </a:rPr>
                                        <m:t>|</m:t>
                                      </m:r>
                                      <m:sSub>
                                        <m:sSubPr>
                                          <m:ctrlPr>
                                            <a:rPr lang="en-US" sz="2900" i="1">
                                              <a:latin typeface="Cambria Math" panose="02040503050406030204" pitchFamily="18" charset="0"/>
                                            </a:rPr>
                                          </m:ctrlPr>
                                        </m:sSubPr>
                                        <m:e>
                                          <m:r>
                                            <a:rPr lang="en-US" sz="2900" i="1">
                                              <a:latin typeface="Cambria Math" panose="02040503050406030204" pitchFamily="18" charset="0"/>
                                            </a:rPr>
                                            <m:t>𝑥</m:t>
                                          </m:r>
                                        </m:e>
                                        <m:sub>
                                          <m:r>
                                            <a:rPr lang="en-US" sz="2900" i="1">
                                              <a:latin typeface="Cambria Math" panose="02040503050406030204" pitchFamily="18" charset="0"/>
                                            </a:rPr>
                                            <m:t>1</m:t>
                                          </m:r>
                                        </m:sub>
                                      </m:sSub>
                                    </m:e>
                                  </m:d>
                                </m:e>
                              </m:groupChr>
                            </m:e>
                            <m:lim>
                              <m:sSub>
                                <m:sSubPr>
                                  <m:ctrlPr>
                                    <a:rPr lang="en-US" sz="2900" i="1">
                                      <a:latin typeface="Cambria Math" panose="02040503050406030204" pitchFamily="18" charset="0"/>
                                    </a:rPr>
                                  </m:ctrlPr>
                                </m:sSubPr>
                                <m:e>
                                  <m:r>
                                    <a:rPr lang="en-US" sz="2900" i="1">
                                      <a:latin typeface="Cambria Math" panose="02040503050406030204" pitchFamily="18" charset="0"/>
                                    </a:rPr>
                                    <m:t>𝐿</m:t>
                                  </m:r>
                                </m:e>
                                <m:sub>
                                  <m:r>
                                    <a:rPr lang="en-US" sz="2900" i="1">
                                      <a:latin typeface="Cambria Math" panose="02040503050406030204" pitchFamily="18" charset="0"/>
                                    </a:rPr>
                                    <m:t>0</m:t>
                                  </m:r>
                                </m:sub>
                              </m:sSub>
                            </m:lim>
                          </m:limLow>
                        </m:e>
                      </m:d>
                      <m:r>
                        <a:rPr lang="en-US" sz="2900"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=2</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sub>
                          </m:sSub>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den>
                              </m:f>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𝑡</m:t>
                                              </m:r>
                                            </m:sub>
                                          </m:sSub>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e>
                                <m:sup>
                                  <m:r>
                                    <a:rPr lang="en-US" i="1">
                                      <a:latin typeface="Cambria Math" panose="02040503050406030204" pitchFamily="18" charset="0"/>
                                    </a:rPr>
                                    <m:t>2</m:t>
                                  </m:r>
                                </m:sup>
                              </m:sSup>
                            </m:e>
                          </m:d>
                        </m:e>
                      </m:nary>
                    </m:oMath>
                  </m:oMathPara>
                </a14:m>
                <a:endParaRPr lang="en-US" dirty="0"/>
              </a:p>
              <a:p>
                <a:pPr marL="0" indent="0">
                  <a:buNone/>
                </a:pPr>
                <a:endParaRPr lang="en-US" dirty="0"/>
              </a:p>
              <a:p>
                <a:pPr marL="0" indent="0">
                  <a:buNone/>
                </a:pPr>
                <a:endParaRPr lang="en-IL" dirty="0"/>
              </a:p>
            </p:txBody>
          </p:sp>
        </mc:Choice>
        <mc:Fallback xmlns="">
          <p:sp>
            <p:nvSpPr>
              <p:cNvPr id="3" name="Content Placeholder 2">
                <a:extLst>
                  <a:ext uri="{FF2B5EF4-FFF2-40B4-BE49-F238E27FC236}">
                    <a16:creationId xmlns:a16="http://schemas.microsoft.com/office/drawing/2014/main" id="{A63E196D-5280-469D-950C-AE71A7959237}"/>
                  </a:ext>
                </a:extLst>
              </p:cNvPr>
              <p:cNvSpPr>
                <a:spLocks noGrp="1" noRot="1" noChangeAspect="1" noMove="1" noResize="1" noEditPoints="1" noAdjustHandles="1" noChangeArrowheads="1" noChangeShapeType="1" noTextEdit="1"/>
              </p:cNvSpPr>
              <p:nvPr>
                <p:ph idx="1"/>
              </p:nvPr>
            </p:nvSpPr>
            <p:spPr>
              <a:blipFill>
                <a:blip r:embed="rId3"/>
                <a:stretch>
                  <a:fillRect l="-522" t="-2521"/>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410E05B-DE3F-403B-98F0-10B6295BAD04}"/>
                  </a:ext>
                </a:extLst>
              </p:cNvPr>
              <p:cNvSpPr txBox="1"/>
              <p:nvPr/>
            </p:nvSpPr>
            <p:spPr>
              <a:xfrm>
                <a:off x="0" y="5906532"/>
                <a:ext cx="8734927" cy="81073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L" i="1" smtClean="0">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𝐾𝐿</m:t>
                          </m:r>
                        </m:sub>
                      </m:sSub>
                      <m:d>
                        <m:dPr>
                          <m:ctrlPr>
                            <a:rPr lang="en-IL" i="1">
                              <a:latin typeface="Cambria Math" panose="02040503050406030204" pitchFamily="18" charset="0"/>
                            </a:rPr>
                          </m:ctrlPr>
                        </m:dPr>
                        <m:e>
                          <m:sSub>
                            <m:sSubPr>
                              <m:ctrlPr>
                                <a:rPr lang="en-IL"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2</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d>
                        <m:dPr>
                          <m:begChr m:val="["/>
                          <m:endChr m:val="]"/>
                          <m:ctrlPr>
                            <a:rPr lang="en-US" i="1">
                              <a:latin typeface="Cambria Math" panose="02040503050406030204" pitchFamily="18" charset="0"/>
                            </a:rPr>
                          </m:ctrlPr>
                        </m:dPr>
                        <m:e>
                          <m:r>
                            <a:rPr lang="en-US" i="1">
                              <a:latin typeface="Cambria Math" panose="02040503050406030204" pitchFamily="18" charset="0"/>
                            </a:rPr>
                            <m:t>𝑙𝑜𝑔</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b>
                                  </m:sSub>
                                </m:e>
                              </m:d>
                            </m:num>
                            <m:den>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m:t>
                                      </m:r>
                                    </m:e>
                                    <m:sub>
                                      <m:sSub>
                                        <m:sSubPr>
                                          <m:ctrlPr>
                                            <a:rPr lang="en-IL"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sub>
                                  </m:sSub>
                                </m:e>
                              </m:d>
                            </m:den>
                          </m:f>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sSub>
                                        <m:sSubPr>
                                          <m:ctrlPr>
                                            <a:rPr lang="en-IL"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b>
                                  </m:sSub>
                                </m:e>
                              </m:d>
                            </m:e>
                            <m:sup>
                              <m:r>
                                <a:rPr lang="en-US" i="1">
                                  <a:latin typeface="Cambria Math" panose="02040503050406030204" pitchFamily="18" charset="0"/>
                                </a:rPr>
                                <m:t>𝑇</m:t>
                              </m:r>
                            </m:sup>
                          </m:sSup>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b>
                              </m:sSub>
                            </m:e>
                            <m:sup>
                              <m:r>
                                <a:rPr lang="en-US" i="1">
                                  <a:latin typeface="Cambria Math" panose="02040503050406030204" pitchFamily="18" charset="0"/>
                                </a:rPr>
                                <m:t>−1</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sSub>
                                    <m:sSubPr>
                                      <m:ctrlPr>
                                        <a:rPr lang="en-IL"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b>
                              </m:sSub>
                            </m:e>
                          </m:d>
                          <m:r>
                            <a:rPr lang="en-US" i="1">
                              <a:latin typeface="Cambria Math" panose="02040503050406030204" pitchFamily="18" charset="0"/>
                            </a:rPr>
                            <m:t>+</m:t>
                          </m:r>
                          <m:r>
                            <a:rPr lang="en-US" i="1">
                              <a:latin typeface="Cambria Math" panose="02040503050406030204" pitchFamily="18" charset="0"/>
                            </a:rPr>
                            <m:t>𝑡𝑟</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2</m:t>
                                          </m:r>
                                        </m:sub>
                                      </m:sSub>
                                    </m:sub>
                                  </m:sSub>
                                </m:e>
                                <m:sup>
                                  <m:r>
                                    <a:rPr lang="en-US" i="1">
                                      <a:latin typeface="Cambria Math" panose="02040503050406030204" pitchFamily="18" charset="0"/>
                                    </a:rPr>
                                    <m:t>−1</m:t>
                                  </m:r>
                                </m:sup>
                              </m:sSup>
                              <m:sSub>
                                <m:sSubPr>
                                  <m:ctrlPr>
                                    <a:rPr lang="en-US" i="1">
                                      <a:latin typeface="Cambria Math" panose="02040503050406030204" pitchFamily="18" charset="0"/>
                                    </a:rPr>
                                  </m:ctrlPr>
                                </m:sSubPr>
                                <m:e>
                                  <m:r>
                                    <a:rPr lang="en-US" i="1">
                                      <a:latin typeface="Cambria Math" panose="02040503050406030204" pitchFamily="18" charset="0"/>
                                    </a:rPr>
                                    <m:t>∑</m:t>
                                  </m:r>
                                </m:e>
                                <m:sub>
                                  <m:sSub>
                                    <m:sSubPr>
                                      <m:ctrlPr>
                                        <a:rPr lang="en-IL"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1</m:t>
                                      </m:r>
                                    </m:sub>
                                  </m:sSub>
                                </m:sub>
                              </m:sSub>
                            </m:e>
                          </m:d>
                        </m:e>
                      </m:d>
                    </m:oMath>
                  </m:oMathPara>
                </a14:m>
                <a:endParaRPr lang="en-IL" dirty="0"/>
              </a:p>
            </p:txBody>
          </p:sp>
        </mc:Choice>
        <mc:Fallback xmlns="">
          <p:sp>
            <p:nvSpPr>
              <p:cNvPr id="5" name="TextBox 4">
                <a:extLst>
                  <a:ext uri="{FF2B5EF4-FFF2-40B4-BE49-F238E27FC236}">
                    <a16:creationId xmlns:a16="http://schemas.microsoft.com/office/drawing/2014/main" id="{6410E05B-DE3F-403B-98F0-10B6295BAD04}"/>
                  </a:ext>
                </a:extLst>
              </p:cNvPr>
              <p:cNvSpPr txBox="1">
                <a:spLocks noRot="1" noChangeAspect="1" noMove="1" noResize="1" noEditPoints="1" noAdjustHandles="1" noChangeArrowheads="1" noChangeShapeType="1" noTextEdit="1"/>
              </p:cNvSpPr>
              <p:nvPr/>
            </p:nvSpPr>
            <p:spPr>
              <a:xfrm>
                <a:off x="0" y="5906532"/>
                <a:ext cx="8734927" cy="810735"/>
              </a:xfrm>
              <a:prstGeom prst="rect">
                <a:avLst/>
              </a:prstGeom>
              <a:blipFill>
                <a:blip r:embed="rId4"/>
                <a:stretch>
                  <a:fillRect/>
                </a:stretch>
              </a:blipFill>
            </p:spPr>
            <p:txBody>
              <a:bodyPr/>
              <a:lstStyle/>
              <a:p>
                <a:r>
                  <a:rPr lang="en-IL">
                    <a:noFill/>
                  </a:rPr>
                  <a:t> </a:t>
                </a:r>
              </a:p>
            </p:txBody>
          </p:sp>
        </mc:Fallback>
      </mc:AlternateContent>
      <p:cxnSp>
        <p:nvCxnSpPr>
          <p:cNvPr id="7" name="Straight Arrow Connector 6">
            <a:extLst>
              <a:ext uri="{FF2B5EF4-FFF2-40B4-BE49-F238E27FC236}">
                <a16:creationId xmlns:a16="http://schemas.microsoft.com/office/drawing/2014/main" id="{1B67001F-C031-4354-B932-8AF736421F93}"/>
              </a:ext>
            </a:extLst>
          </p:cNvPr>
          <p:cNvCxnSpPr>
            <a:cxnSpLocks/>
          </p:cNvCxnSpPr>
          <p:nvPr/>
        </p:nvCxnSpPr>
        <p:spPr>
          <a:xfrm flipV="1">
            <a:off x="1143000" y="4897692"/>
            <a:ext cx="2695074" cy="1166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0300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19A7-9424-4E87-B9FD-5BD648BCB81E}"/>
              </a:ext>
            </a:extLst>
          </p:cNvPr>
          <p:cNvSpPr>
            <a:spLocks noGrp="1"/>
          </p:cNvSpPr>
          <p:nvPr>
            <p:ph type="title"/>
          </p:nvPr>
        </p:nvSpPr>
        <p:spPr/>
        <p:txBody>
          <a:bodyPr/>
          <a:lstStyle/>
          <a:p>
            <a:pPr algn="ctr"/>
            <a:r>
              <a:rPr lang="en-US" dirty="0"/>
              <a:t>Reminder</a:t>
            </a:r>
            <a:endParaRPr lang="en-IL" dirty="0"/>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5EFC75A9-E7E8-46C8-B31C-C391CEFD60CA}"/>
                  </a:ext>
                </a:extLst>
              </p:cNvPr>
              <p:cNvSpPr>
                <a:spLocks noGrp="1"/>
              </p:cNvSpPr>
              <p:nvPr>
                <p:ph idx="1"/>
              </p:nvPr>
            </p:nvSpPr>
            <p:spPr>
              <a:xfrm>
                <a:off x="838200" y="1668190"/>
                <a:ext cx="10515600" cy="4579391"/>
              </a:xfrm>
            </p:spPr>
            <p:txBody>
              <a:bodyPr>
                <a:normAutofit/>
              </a:bodyPr>
              <a:lstStyle/>
              <a:p>
                <a:pPr marL="0" indent="0">
                  <a:buNone/>
                </a:pPr>
                <a:r>
                  <a:rPr lang="en-US" sz="2200" dirty="0"/>
                  <a:t>We Choose to parametrize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𝜃</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𝑡</m:t>
                        </m:r>
                      </m:e>
                    </m:d>
                  </m:oMath>
                </a14:m>
                <a:r>
                  <a:rPr lang="en-US" sz="2200" dirty="0"/>
                  <a:t> like </a:t>
                </a:r>
                <a14:m>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𝑡</m:t>
                            </m:r>
                          </m:sub>
                        </m:sSub>
                      </m:e>
                    </m:acc>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𝑡</m:t>
                        </m:r>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rad>
                          <m:radPr>
                            <m:degHide m:val="on"/>
                            <m:ctrlPr>
                              <a:rPr lang="en-US" sz="2000" i="1">
                                <a:solidFill>
                                  <a:schemeClr val="tx1"/>
                                </a:solidFill>
                                <a:latin typeface="Cambria Math" panose="02040503050406030204" pitchFamily="18" charset="0"/>
                              </a:rPr>
                            </m:ctrlPr>
                          </m:radPr>
                          <m:deg/>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𝑡</m:t>
                                </m:r>
                              </m:sub>
                            </m:sSub>
                          </m:e>
                        </m:rad>
                      </m:den>
                    </m:f>
                    <m:d>
                      <m:dPr>
                        <m:ctrlPr>
                          <a:rPr lang="en-US" sz="2000" i="1" dirty="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𝑥</m:t>
                            </m:r>
                          </m:e>
                          <m:sub>
                            <m:r>
                              <a:rPr lang="en-US" sz="2000" i="1" dirty="0">
                                <a:solidFill>
                                  <a:schemeClr val="tx1"/>
                                </a:solidFill>
                                <a:latin typeface="Cambria Math" panose="02040503050406030204" pitchFamily="18" charset="0"/>
                              </a:rPr>
                              <m:t>𝑡</m:t>
                            </m:r>
                          </m:sub>
                        </m:sSub>
                        <m:r>
                          <a:rPr lang="en-US" sz="2000" i="1" dirty="0">
                            <a:solidFill>
                              <a:schemeClr val="tx1"/>
                            </a:solidFill>
                            <a:latin typeface="Cambria Math" panose="02040503050406030204" pitchFamily="18" charset="0"/>
                          </a:rPr>
                          <m:t>−</m:t>
                        </m:r>
                        <m:f>
                          <m:fPr>
                            <m:ctrlPr>
                              <a:rPr lang="en-US" sz="2000" i="1" dirty="0">
                                <a:solidFill>
                                  <a:schemeClr val="tx1"/>
                                </a:solidFill>
                                <a:latin typeface="Cambria Math" panose="02040503050406030204" pitchFamily="18" charset="0"/>
                              </a:rPr>
                            </m:ctrlPr>
                          </m:fPr>
                          <m:num>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𝛽</m:t>
                                </m:r>
                              </m:e>
                              <m:sub>
                                <m:r>
                                  <a:rPr lang="en-US" sz="2000" i="1">
                                    <a:solidFill>
                                      <a:schemeClr val="tx1"/>
                                    </a:solidFill>
                                    <a:latin typeface="Cambria Math" panose="02040503050406030204" pitchFamily="18" charset="0"/>
                                  </a:rPr>
                                  <m:t>𝑡</m:t>
                                </m:r>
                              </m:sub>
                            </m:sSub>
                          </m:num>
                          <m:den>
                            <m:rad>
                              <m:radPr>
                                <m:degHide m:val="on"/>
                                <m:ctrlPr>
                                  <a:rPr lang="en-US" sz="2000" i="1" dirty="0">
                                    <a:solidFill>
                                      <a:schemeClr val="tx1"/>
                                    </a:solidFill>
                                    <a:latin typeface="Cambria Math" panose="02040503050406030204" pitchFamily="18" charset="0"/>
                                  </a:rPr>
                                </m:ctrlPr>
                              </m:radPr>
                              <m:deg/>
                              <m:e>
                                <m:r>
                                  <a:rPr lang="en-US" sz="2000" i="1" dirty="0">
                                    <a:solidFill>
                                      <a:schemeClr val="tx1"/>
                                    </a:solidFill>
                                    <a:latin typeface="Cambria Math" panose="02040503050406030204" pitchFamily="18" charset="0"/>
                                  </a:rPr>
                                  <m:t>1−</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𝛼</m:t>
                                    </m:r>
                                  </m:e>
                                  <m:sub>
                                    <m:r>
                                      <a:rPr lang="en-US" sz="2000" i="1">
                                        <a:solidFill>
                                          <a:schemeClr val="tx1"/>
                                        </a:solidFill>
                                        <a:latin typeface="Cambria Math" panose="02040503050406030204" pitchFamily="18" charset="0"/>
                                      </a:rPr>
                                      <m:t>𝑡</m:t>
                                    </m:r>
                                  </m:sub>
                                </m:sSub>
                              </m:e>
                            </m:rad>
                          </m:den>
                        </m:f>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𝜀</m:t>
                            </m:r>
                          </m:e>
                          <m:sub>
                            <m:r>
                              <a:rPr lang="en-US" sz="2000" i="1" dirty="0">
                                <a:solidFill>
                                  <a:schemeClr val="tx1"/>
                                </a:solidFill>
                                <a:latin typeface="Cambria Math" panose="02040503050406030204" pitchFamily="18" charset="0"/>
                              </a:rPr>
                              <m:t>𝑡</m:t>
                            </m:r>
                          </m:sub>
                        </m:sSub>
                      </m:e>
                    </m:d>
                  </m:oMath>
                </a14:m>
                <a:r>
                  <a:rPr lang="en-US" sz="2200" dirty="0">
                    <a:solidFill>
                      <a:schemeClr val="tx1"/>
                    </a:solidFill>
                  </a:rPr>
                  <a:t> and estimate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𝜀</m:t>
                        </m:r>
                      </m:e>
                      <m:sub>
                        <m:r>
                          <a:rPr lang="en-US" sz="2400" i="1" dirty="0">
                            <a:latin typeface="Cambria Math" panose="02040503050406030204" pitchFamily="18" charset="0"/>
                          </a:rPr>
                          <m:t>𝑡</m:t>
                        </m:r>
                      </m:sub>
                    </m:sSub>
                  </m:oMath>
                </a14:m>
                <a:r>
                  <a:rPr lang="en-US" sz="2200" dirty="0">
                    <a:solidFill>
                      <a:schemeClr val="tx1"/>
                    </a:solidFill>
                  </a:rPr>
                  <a:t>, therefore: </a:t>
                </a:r>
              </a:p>
              <a:p>
                <a:pPr marL="0" indent="0">
                  <a:buNone/>
                </a:pPr>
                <a:endParaRPr lang="en-US" sz="5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𝑡</m:t>
                          </m:r>
                          <m:r>
                            <a:rPr lang="en-US" sz="1800" b="0" i="1" smtClean="0">
                              <a:latin typeface="Cambria Math" panose="02040503050406030204" pitchFamily="18" charset="0"/>
                            </a:rPr>
                            <m:t>=2</m:t>
                          </m:r>
                        </m:sub>
                        <m:sup>
                          <m:r>
                            <a:rPr lang="en-US" sz="1800" b="0" i="1" smtClean="0">
                              <a:latin typeface="Cambria Math" panose="02040503050406030204" pitchFamily="18" charset="0"/>
                            </a:rPr>
                            <m:t>𝑇</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sub>
                          </m:sSub>
                          <m:d>
                            <m:dPr>
                              <m:begChr m:val="["/>
                              <m:endChr m:val="]"/>
                              <m:ctrlPr>
                                <a:rPr lang="en-US" sz="1800" i="1" smtClean="0">
                                  <a:latin typeface="Cambria Math" panose="02040503050406030204" pitchFamily="18" charset="0"/>
                                </a:rPr>
                              </m:ctrlPr>
                            </m:dPr>
                            <m:e>
                              <m:f>
                                <m:fPr>
                                  <m:ctrlPr>
                                    <a:rPr lang="en-US" sz="1800" i="1">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den>
                              </m:f>
                              <m:sSup>
                                <m:sSupPr>
                                  <m:ctrlPr>
                                    <a:rPr lang="en-US" sz="1800" i="1" smtClean="0">
                                      <a:latin typeface="Cambria Math" panose="02040503050406030204" pitchFamily="18" charset="0"/>
                                    </a:rPr>
                                  </m:ctrlPr>
                                </m:sSupPr>
                                <m:e>
                                  <m:d>
                                    <m:dPr>
                                      <m:begChr m:val="‖"/>
                                      <m:endChr m:val="‖"/>
                                      <m:ctrlPr>
                                        <a:rPr lang="en-US" sz="1800" i="1" smtClean="0">
                                          <a:latin typeface="Cambria Math" panose="02040503050406030204" pitchFamily="18" charset="0"/>
                                        </a:rPr>
                                      </m:ctrlPr>
                                    </m:dPr>
                                    <m:e>
                                      <m:acc>
                                        <m:accPr>
                                          <m:chr m:val="̃"/>
                                          <m:ctrlPr>
                                            <a:rPr lang="en-US" sz="1800" i="1" smtClean="0">
                                              <a:latin typeface="Cambria Math" panose="02040503050406030204" pitchFamily="18" charset="0"/>
                                            </a:rPr>
                                          </m:ctrlPr>
                                        </m:acc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rPr>
                                                <m:t>𝑡</m:t>
                                              </m:r>
                                            </m:sub>
                                          </m:sSub>
                                        </m:e>
                                      </m:acc>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b="0" i="1" smtClean="0">
                                      <a:latin typeface="Cambria Math" panose="02040503050406030204" pitchFamily="18" charset="0"/>
                                    </a:rPr>
                                    <m:t>2</m:t>
                                  </m:r>
                                </m:sup>
                              </m:sSup>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𝑡</m:t>
                              </m:r>
                              <m:r>
                                <a:rPr lang="en-US" sz="1800" i="1">
                                  <a:latin typeface="Cambria Math" panose="02040503050406030204" pitchFamily="18" charset="0"/>
                                </a:rPr>
                                <m:t>=2</m:t>
                              </m:r>
                            </m:sub>
                            <m:sup>
                              <m:r>
                                <a:rPr lang="en-US" sz="1800" i="1">
                                  <a:latin typeface="Cambria Math" panose="02040503050406030204" pitchFamily="18" charset="0"/>
                                </a:rPr>
                                <m:t>𝑇</m:t>
                              </m:r>
                            </m:sup>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𝜀</m:t>
                                      </m:r>
                                    </m:sub>
                                  </m:sSub>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up>
                                          <m:r>
                                            <a:rPr lang="en-US" sz="1800" i="1">
                                              <a:latin typeface="Cambria Math" panose="02040503050406030204" pitchFamily="18" charset="0"/>
                                            </a:rPr>
                                            <m:t>2</m:t>
                                          </m:r>
                                        </m:sup>
                                      </m:sSubSup>
                                    </m:num>
                                    <m:den>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i="1">
                                                  <a:latin typeface="Cambria Math" panose="02040503050406030204" pitchFamily="18" charset="0"/>
                                                </a:rPr>
                                                <m:t>𝑡</m:t>
                                              </m:r>
                                            </m:sub>
                                          </m:sSub>
                                        </m:e>
                                      </m:d>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e>
                                      </m:d>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𝜀</m:t>
                                              </m:r>
                                            </m:e>
                                            <m:sub>
                                              <m:r>
                                                <a:rPr lang="en-US" sz="1800" i="1">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i="1">
                                          <a:latin typeface="Cambria Math" panose="02040503050406030204" pitchFamily="18" charset="0"/>
                                        </a:rPr>
                                        <m:t>2</m:t>
                                      </m:r>
                                    </m:sup>
                                  </m:sSup>
                                </m:e>
                              </m:d>
                            </m:e>
                          </m:nary>
                          <m:r>
                            <a:rPr lang="en-US" sz="1800" i="1">
                              <a:latin typeface="Cambria Math" panose="02040503050406030204" pitchFamily="18" charset="0"/>
                            </a:rPr>
                            <m:t>=</m:t>
                          </m:r>
                          <m:r>
                            <m:rPr>
                              <m:nor/>
                            </m:rPr>
                            <a:rPr lang="en-US" sz="1800" i="1" dirty="0">
                              <a:latin typeface="Cambria Math" panose="02040503050406030204" pitchFamily="18" charset="0"/>
                            </a:rPr>
                            <m:t> </m:t>
                          </m:r>
                        </m:e>
                      </m:nary>
                    </m:oMath>
                  </m:oMathPara>
                </a14:m>
                <a:endParaRPr lang="en-US" sz="1800" dirty="0"/>
              </a:p>
              <a:p>
                <a:pPr marL="0" indent="0">
                  <a:buNone/>
                </a:pPr>
                <a:endParaRPr lang="en-US" sz="500" dirty="0"/>
              </a:p>
              <a:p>
                <a:pPr marL="0" indent="0">
                  <a:buNone/>
                </a:pPr>
                <a:endParaRPr lang="en-US" sz="5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𝑡</m:t>
                          </m:r>
                          <m:r>
                            <a:rPr lang="en-US" sz="1800" i="1">
                              <a:latin typeface="Cambria Math" panose="02040503050406030204" pitchFamily="18" charset="0"/>
                            </a:rPr>
                            <m:t>=</m:t>
                          </m:r>
                          <m:r>
                            <m:rPr>
                              <m:brk m:alnAt="23"/>
                            </m:rPr>
                            <a:rPr lang="en-US" sz="1800" i="1">
                              <a:latin typeface="Cambria Math" panose="02040503050406030204" pitchFamily="18" charset="0"/>
                            </a:rPr>
                            <m:t>2</m:t>
                          </m:r>
                        </m:sub>
                        <m:sup>
                          <m:r>
                            <a:rPr lang="en-US" sz="1800" i="1">
                              <a:latin typeface="Cambria Math" panose="02040503050406030204" pitchFamily="18" charset="0"/>
                            </a:rPr>
                            <m:t>𝑇</m:t>
                          </m:r>
                        </m:sup>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𝜀</m:t>
                                  </m:r>
                                </m:sub>
                              </m:sSub>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num>
                                <m:den>
                                  <m:r>
                                    <a:rPr lang="en-US" sz="1800" i="1">
                                      <a:latin typeface="Cambria Math" panose="02040503050406030204" pitchFamily="18" charset="0"/>
                                    </a:rPr>
                                    <m:t>2</m:t>
                                  </m:r>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i="1">
                                              <a:latin typeface="Cambria Math" panose="02040503050406030204" pitchFamily="18" charset="0"/>
                                            </a:rPr>
                                            <m:t>𝑡</m:t>
                                          </m:r>
                                        </m:sub>
                                      </m:sSub>
                                    </m:e>
                                  </m:d>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e>
                                  </m:d>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𝜀</m:t>
                                          </m:r>
                                        </m:e>
                                        <m:sub>
                                          <m:r>
                                            <a:rPr lang="en-US" sz="1800" i="1">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i="1">
                                      <a:latin typeface="Cambria Math" panose="02040503050406030204" pitchFamily="18" charset="0"/>
                                    </a:rPr>
                                    <m:t>2</m:t>
                                  </m:r>
                                </m:sup>
                              </m:sSup>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𝑇</m:t>
                                      </m:r>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𝑥</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𝜀</m:t>
                              </m:r>
                            </m:sub>
                          </m:sSub>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num>
                            <m:den>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i="1">
                                          <a:latin typeface="Cambria Math" panose="02040503050406030204" pitchFamily="18" charset="0"/>
                                        </a:rPr>
                                        <m:t>𝑡</m:t>
                                      </m:r>
                                    </m:sub>
                                  </m:sSub>
                                </m:e>
                              </m:d>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e>
                              </m:d>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𝜀</m:t>
                                      </m:r>
                                    </m:e>
                                    <m:sub>
                                      <m:r>
                                        <a:rPr lang="en-US" sz="1800" i="1">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i="1">
                                  <a:latin typeface="Cambria Math" panose="02040503050406030204" pitchFamily="18" charset="0"/>
                                </a:rPr>
                                <m:t>2</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𝑉𝐿𝐵</m:t>
                              </m:r>
                            </m:sub>
                          </m:sSub>
                        </m:e>
                      </m:nary>
                    </m:oMath>
                  </m:oMathPara>
                </a14:m>
                <a:endParaRPr lang="en-US" sz="1800" dirty="0"/>
              </a:p>
              <a:p>
                <a:pPr marL="0" indent="0">
                  <a:buNone/>
                </a:pPr>
                <a:endParaRPr lang="en-US" sz="2000" dirty="0"/>
              </a:p>
              <a:p>
                <a:r>
                  <a:rPr lang="en-US" sz="2200" dirty="0">
                    <a:solidFill>
                      <a:schemeClr val="bg1"/>
                    </a:solidFill>
                  </a:rPr>
                  <a:t>Previous works use a slightly different objective: </a:t>
                </a:r>
                <a14:m>
                  <m:oMath xmlns:m="http://schemas.openxmlformats.org/officeDocument/2006/math">
                    <m:sSub>
                      <m:sSubPr>
                        <m:ctrlPr>
                          <a:rPr lang="en-US" sz="2200" i="1">
                            <a:solidFill>
                              <a:schemeClr val="bg1"/>
                            </a:solidFill>
                            <a:latin typeface="Cambria Math" panose="02040503050406030204" pitchFamily="18" charset="0"/>
                          </a:rPr>
                        </m:ctrlPr>
                      </m:sSubPr>
                      <m:e>
                        <m:sSub>
                          <m:sSubPr>
                            <m:ctrlPr>
                              <a:rPr lang="en-US" sz="2200" i="1" smtClean="0">
                                <a:solidFill>
                                  <a:schemeClr val="bg1"/>
                                </a:solidFill>
                                <a:latin typeface="Cambria Math" panose="02040503050406030204" pitchFamily="18" charset="0"/>
                              </a:rPr>
                            </m:ctrlPr>
                          </m:sSubPr>
                          <m:e>
                            <m:r>
                              <m:rPr>
                                <m:nor/>
                              </m:rPr>
                              <a:rPr lang="el-GR" sz="2200" dirty="0">
                                <a:solidFill>
                                  <a:schemeClr val="bg1"/>
                                </a:solidFill>
                              </a:rPr>
                              <m:t>λ</m:t>
                            </m:r>
                          </m:e>
                          <m:sub>
                            <m:r>
                              <a:rPr lang="en-US" sz="2200" b="0" i="1" smtClean="0">
                                <a:solidFill>
                                  <a:schemeClr val="bg1"/>
                                </a:solidFill>
                                <a:latin typeface="Cambria Math" panose="02040503050406030204" pitchFamily="18" charset="0"/>
                              </a:rPr>
                              <m:t>𝑡</m:t>
                            </m:r>
                          </m:sub>
                        </m:sSub>
                        <m:r>
                          <a:rPr lang="en-US" sz="2200" i="1">
                            <a:solidFill>
                              <a:schemeClr val="bg1"/>
                            </a:solidFill>
                            <a:latin typeface="Cambria Math" panose="02040503050406030204" pitchFamily="18" charset="0"/>
                          </a:rPr>
                          <m:t>𝐿</m:t>
                        </m:r>
                      </m:e>
                      <m:sub>
                        <m:r>
                          <a:rPr lang="en-US" sz="2200" i="1">
                            <a:solidFill>
                              <a:schemeClr val="bg1"/>
                            </a:solidFill>
                            <a:latin typeface="Cambria Math" panose="02040503050406030204" pitchFamily="18" charset="0"/>
                          </a:rPr>
                          <m:t>𝑉𝐿𝐵</m:t>
                        </m:r>
                      </m:sub>
                    </m:sSub>
                  </m:oMath>
                </a14:m>
                <a:r>
                  <a:rPr lang="en-US" sz="2200" dirty="0">
                    <a:solidFill>
                      <a:schemeClr val="bg1"/>
                    </a:solidFill>
                  </a:rPr>
                  <a:t> where </a:t>
                </a:r>
                <a14:m>
                  <m:oMath xmlns:m="http://schemas.openxmlformats.org/officeDocument/2006/math">
                    <m:sSub>
                      <m:sSubPr>
                        <m:ctrlPr>
                          <a:rPr lang="en-US" sz="2200" i="1">
                            <a:solidFill>
                              <a:schemeClr val="bg1"/>
                            </a:solidFill>
                            <a:latin typeface="Cambria Math" panose="02040503050406030204" pitchFamily="18" charset="0"/>
                          </a:rPr>
                        </m:ctrlPr>
                      </m:sSubPr>
                      <m:e>
                        <m:r>
                          <m:rPr>
                            <m:nor/>
                          </m:rPr>
                          <a:rPr lang="el-GR" sz="2200" dirty="0">
                            <a:solidFill>
                              <a:schemeClr val="bg1"/>
                            </a:solidFill>
                          </a:rPr>
                          <m:t>λ</m:t>
                        </m:r>
                      </m:e>
                      <m:sub>
                        <m:r>
                          <a:rPr lang="en-US" sz="2200" i="1">
                            <a:solidFill>
                              <a:schemeClr val="bg1"/>
                            </a:solidFill>
                            <a:latin typeface="Cambria Math" panose="02040503050406030204" pitchFamily="18" charset="0"/>
                          </a:rPr>
                          <m:t>𝑡</m:t>
                        </m:r>
                      </m:sub>
                    </m:sSub>
                    <m:r>
                      <a:rPr lang="en-US" sz="2200" b="0" i="0" smtClean="0">
                        <a:solidFill>
                          <a:schemeClr val="bg1"/>
                        </a:solidFill>
                        <a:latin typeface="Cambria Math" panose="02040503050406030204" pitchFamily="18" charset="0"/>
                      </a:rPr>
                      <m:t>=</m:t>
                    </m:r>
                    <m:f>
                      <m:fPr>
                        <m:ctrlPr>
                          <a:rPr lang="en-US" sz="2200" i="1">
                            <a:solidFill>
                              <a:schemeClr val="bg1"/>
                            </a:solidFill>
                            <a:latin typeface="Cambria Math" panose="02040503050406030204" pitchFamily="18" charset="0"/>
                          </a:rPr>
                        </m:ctrlPr>
                      </m:fPr>
                      <m:num>
                        <m:d>
                          <m:dPr>
                            <m:ctrlPr>
                              <a:rPr lang="en-US" sz="2200" i="1">
                                <a:solidFill>
                                  <a:schemeClr val="bg1"/>
                                </a:solidFill>
                                <a:latin typeface="Cambria Math" panose="02040503050406030204" pitchFamily="18" charset="0"/>
                              </a:rPr>
                            </m:ctrlPr>
                          </m:dPr>
                          <m:e>
                            <m:r>
                              <a:rPr lang="en-US" sz="2200" i="1">
                                <a:solidFill>
                                  <a:schemeClr val="bg1"/>
                                </a:solidFill>
                                <a:latin typeface="Cambria Math" panose="02040503050406030204" pitchFamily="18" charset="0"/>
                              </a:rPr>
                              <m:t>1−</m:t>
                            </m:r>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ea typeface="Cambria Math" panose="02040503050406030204" pitchFamily="18" charset="0"/>
                                  </a:rPr>
                                  <m:t>𝛼</m:t>
                                </m:r>
                              </m:e>
                              <m:sub>
                                <m:r>
                                  <a:rPr lang="en-US" sz="2200" i="1">
                                    <a:solidFill>
                                      <a:schemeClr val="bg1"/>
                                    </a:solidFill>
                                    <a:latin typeface="Cambria Math" panose="02040503050406030204" pitchFamily="18" charset="0"/>
                                  </a:rPr>
                                  <m:t>𝑡</m:t>
                                </m:r>
                              </m:sub>
                            </m:sSub>
                          </m:e>
                        </m:d>
                        <m:d>
                          <m:dPr>
                            <m:ctrlPr>
                              <a:rPr lang="en-US" sz="2200" i="1">
                                <a:solidFill>
                                  <a:schemeClr val="bg1"/>
                                </a:solidFill>
                                <a:latin typeface="Cambria Math" panose="02040503050406030204" pitchFamily="18" charset="0"/>
                              </a:rPr>
                            </m:ctrlPr>
                          </m:dPr>
                          <m:e>
                            <m:r>
                              <a:rPr lang="en-US" sz="2200" i="1">
                                <a:solidFill>
                                  <a:schemeClr val="bg1"/>
                                </a:solidFill>
                                <a:latin typeface="Cambria Math" panose="02040503050406030204" pitchFamily="18" charset="0"/>
                              </a:rPr>
                              <m:t>1−</m:t>
                            </m:r>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ea typeface="Cambria Math" panose="02040503050406030204" pitchFamily="18" charset="0"/>
                                  </a:rPr>
                                  <m:t>𝛽</m:t>
                                </m:r>
                              </m:e>
                              <m:sub>
                                <m:r>
                                  <a:rPr lang="en-US" sz="2200" i="1">
                                    <a:solidFill>
                                      <a:schemeClr val="bg1"/>
                                    </a:solidFill>
                                    <a:latin typeface="Cambria Math" panose="02040503050406030204" pitchFamily="18" charset="0"/>
                                  </a:rPr>
                                  <m:t>𝑡</m:t>
                                </m:r>
                              </m:sub>
                            </m:sSub>
                          </m:e>
                        </m:d>
                      </m:num>
                      <m:den>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ea typeface="Cambria Math" panose="02040503050406030204" pitchFamily="18" charset="0"/>
                              </a:rPr>
                              <m:t>𝛽</m:t>
                            </m:r>
                          </m:e>
                          <m:sub>
                            <m:r>
                              <a:rPr lang="en-US" sz="2200" i="1">
                                <a:solidFill>
                                  <a:schemeClr val="bg1"/>
                                </a:solidFill>
                                <a:latin typeface="Cambria Math" panose="02040503050406030204" pitchFamily="18" charset="0"/>
                              </a:rPr>
                              <m:t>𝑡</m:t>
                            </m:r>
                          </m:sub>
                        </m:sSub>
                      </m:den>
                    </m:f>
                  </m:oMath>
                </a14:m>
                <a:endParaRPr lang="en-US" sz="2200" dirty="0">
                  <a:solidFill>
                    <a:schemeClr val="bg1"/>
                  </a:solidFill>
                </a:endParaRPr>
              </a:p>
              <a:p>
                <a14:m>
                  <m:oMath xmlns:m="http://schemas.openxmlformats.org/officeDocument/2006/math">
                    <m:sSub>
                      <m:sSubPr>
                        <m:ctrlPr>
                          <a:rPr lang="en-US" sz="2200" i="1">
                            <a:solidFill>
                              <a:schemeClr val="bg1"/>
                            </a:solidFill>
                            <a:latin typeface="Cambria Math" panose="02040503050406030204" pitchFamily="18" charset="0"/>
                          </a:rPr>
                        </m:ctrlPr>
                      </m:sSubPr>
                      <m:e>
                        <m:r>
                          <m:rPr>
                            <m:nor/>
                          </m:rPr>
                          <a:rPr lang="el-GR" sz="2200" dirty="0">
                            <a:solidFill>
                              <a:schemeClr val="bg1"/>
                            </a:solidFill>
                          </a:rPr>
                          <m:t>λ</m:t>
                        </m:r>
                      </m:e>
                      <m:sub>
                        <m:r>
                          <a:rPr lang="en-US" sz="2200" i="1">
                            <a:solidFill>
                              <a:schemeClr val="bg1"/>
                            </a:solidFill>
                            <a:latin typeface="Cambria Math" panose="02040503050406030204" pitchFamily="18" charset="0"/>
                          </a:rPr>
                          <m:t>𝑡</m:t>
                        </m:r>
                      </m:sub>
                    </m:sSub>
                  </m:oMath>
                </a14:m>
                <a:r>
                  <a:rPr lang="en-US" sz="2200" dirty="0">
                    <a:solidFill>
                      <a:schemeClr val="bg1"/>
                    </a:solidFill>
                  </a:rPr>
                  <a:t> cancels out the coefficient of </a:t>
                </a:r>
                <a14:m>
                  <m:oMath xmlns:m="http://schemas.openxmlformats.org/officeDocument/2006/math">
                    <m:sSup>
                      <m:sSupPr>
                        <m:ctrlPr>
                          <a:rPr lang="en-US" sz="2200" i="1">
                            <a:solidFill>
                              <a:schemeClr val="bg1"/>
                            </a:solidFill>
                            <a:latin typeface="Cambria Math" panose="02040503050406030204" pitchFamily="18" charset="0"/>
                          </a:rPr>
                        </m:ctrlPr>
                      </m:sSupPr>
                      <m:e>
                        <m:d>
                          <m:dPr>
                            <m:begChr m:val="‖"/>
                            <m:endChr m:val="‖"/>
                            <m:ctrlPr>
                              <a:rPr lang="en-US" sz="2200" i="1">
                                <a:solidFill>
                                  <a:schemeClr val="bg1"/>
                                </a:solidFill>
                                <a:latin typeface="Cambria Math" panose="02040503050406030204" pitchFamily="18" charset="0"/>
                              </a:rPr>
                            </m:ctrlPr>
                          </m:dPr>
                          <m:e>
                            <m:r>
                              <a:rPr lang="en-US" sz="2200" i="1">
                                <a:solidFill>
                                  <a:schemeClr val="bg1"/>
                                </a:solidFill>
                                <a:latin typeface="Cambria Math" panose="02040503050406030204" pitchFamily="18" charset="0"/>
                                <a:ea typeface="Cambria Math" panose="02040503050406030204" pitchFamily="18" charset="0"/>
                              </a:rPr>
                              <m:t>𝜀</m:t>
                            </m:r>
                            <m:r>
                              <a:rPr lang="en-US" sz="2200" i="1">
                                <a:solidFill>
                                  <a:schemeClr val="bg1"/>
                                </a:solidFill>
                                <a:latin typeface="Cambria Math" panose="02040503050406030204" pitchFamily="18" charset="0"/>
                              </a:rPr>
                              <m:t>−</m:t>
                            </m:r>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ea typeface="Cambria Math" panose="02040503050406030204" pitchFamily="18" charset="0"/>
                                  </a:rPr>
                                  <m:t>𝜀</m:t>
                                </m:r>
                              </m:e>
                              <m:sub>
                                <m:r>
                                  <a:rPr lang="en-US" sz="2200" i="1">
                                    <a:solidFill>
                                      <a:schemeClr val="bg1"/>
                                    </a:solidFill>
                                    <a:latin typeface="Cambria Math" panose="02040503050406030204" pitchFamily="18" charset="0"/>
                                    <a:ea typeface="Cambria Math" panose="02040503050406030204" pitchFamily="18" charset="0"/>
                                  </a:rPr>
                                  <m:t>𝜃</m:t>
                                </m:r>
                              </m:sub>
                            </m:sSub>
                            <m:d>
                              <m:dPr>
                                <m:ctrlPr>
                                  <a:rPr lang="en-US" sz="2200" i="1">
                                    <a:solidFill>
                                      <a:schemeClr val="bg1"/>
                                    </a:solidFill>
                                    <a:latin typeface="Cambria Math" panose="02040503050406030204" pitchFamily="18" charset="0"/>
                                  </a:rPr>
                                </m:ctrlPr>
                              </m:dPr>
                              <m:e>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𝑥</m:t>
                                    </m:r>
                                  </m:e>
                                  <m:sub>
                                    <m:r>
                                      <a:rPr lang="en-US" sz="2200" i="1">
                                        <a:solidFill>
                                          <a:schemeClr val="bg1"/>
                                        </a:solidFill>
                                        <a:latin typeface="Cambria Math" panose="02040503050406030204" pitchFamily="18" charset="0"/>
                                      </a:rPr>
                                      <m:t>𝑡</m:t>
                                    </m:r>
                                  </m:sub>
                                </m:sSub>
                                <m:r>
                                  <a:rPr lang="en-US" sz="2200" i="1">
                                    <a:solidFill>
                                      <a:schemeClr val="bg1"/>
                                    </a:solidFill>
                                    <a:latin typeface="Cambria Math" panose="02040503050406030204" pitchFamily="18" charset="0"/>
                                  </a:rPr>
                                  <m:t>,</m:t>
                                </m:r>
                                <m:r>
                                  <a:rPr lang="en-US" sz="2200" i="1">
                                    <a:solidFill>
                                      <a:schemeClr val="bg1"/>
                                    </a:solidFill>
                                    <a:latin typeface="Cambria Math" panose="02040503050406030204" pitchFamily="18" charset="0"/>
                                  </a:rPr>
                                  <m:t>𝑡</m:t>
                                </m:r>
                              </m:e>
                            </m:d>
                          </m:e>
                        </m:d>
                      </m:e>
                      <m:sup>
                        <m:r>
                          <a:rPr lang="en-US" sz="2200" i="1">
                            <a:solidFill>
                              <a:schemeClr val="bg1"/>
                            </a:solidFill>
                            <a:latin typeface="Cambria Math" panose="02040503050406030204" pitchFamily="18" charset="0"/>
                          </a:rPr>
                          <m:t>2</m:t>
                        </m:r>
                      </m:sup>
                    </m:sSup>
                  </m:oMath>
                </a14:m>
                <a:endParaRPr lang="en-US" sz="2200" dirty="0">
                  <a:solidFill>
                    <a:schemeClr val="bg1"/>
                  </a:solidFill>
                </a:endParaRPr>
              </a:p>
            </p:txBody>
          </p:sp>
        </mc:Choice>
        <mc:Fallback xmlns="">
          <p:sp>
            <p:nvSpPr>
              <p:cNvPr id="14" name="Content Placeholder 2">
                <a:extLst>
                  <a:ext uri="{FF2B5EF4-FFF2-40B4-BE49-F238E27FC236}">
                    <a16:creationId xmlns:a16="http://schemas.microsoft.com/office/drawing/2014/main" id="{5EFC75A9-E7E8-46C8-B31C-C391CEFD60CA}"/>
                  </a:ext>
                </a:extLst>
              </p:cNvPr>
              <p:cNvSpPr>
                <a:spLocks noGrp="1" noRot="1" noChangeAspect="1" noMove="1" noResize="1" noEditPoints="1" noAdjustHandles="1" noChangeArrowheads="1" noChangeShapeType="1" noTextEdit="1"/>
              </p:cNvSpPr>
              <p:nvPr>
                <p:ph idx="1"/>
              </p:nvPr>
            </p:nvSpPr>
            <p:spPr>
              <a:xfrm>
                <a:off x="838200" y="1668190"/>
                <a:ext cx="10515600" cy="4579391"/>
              </a:xfrm>
              <a:blipFill>
                <a:blip r:embed="rId3"/>
                <a:stretch>
                  <a:fillRect l="-754"/>
                </a:stretch>
              </a:blipFill>
            </p:spPr>
            <p:txBody>
              <a:bodyPr/>
              <a:lstStyle/>
              <a:p>
                <a:r>
                  <a:rPr lang="en-IL">
                    <a:noFill/>
                  </a:rPr>
                  <a:t> </a:t>
                </a:r>
              </a:p>
            </p:txBody>
          </p:sp>
        </mc:Fallback>
      </mc:AlternateContent>
    </p:spTree>
    <p:extLst>
      <p:ext uri="{BB962C8B-B14F-4D97-AF65-F5344CB8AC3E}">
        <p14:creationId xmlns:p14="http://schemas.microsoft.com/office/powerpoint/2010/main" val="1881135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19A7-9424-4E87-B9FD-5BD648BCB81E}"/>
              </a:ext>
            </a:extLst>
          </p:cNvPr>
          <p:cNvSpPr>
            <a:spLocks noGrp="1"/>
          </p:cNvSpPr>
          <p:nvPr>
            <p:ph type="title"/>
          </p:nvPr>
        </p:nvSpPr>
        <p:spPr/>
        <p:txBody>
          <a:bodyPr/>
          <a:lstStyle/>
          <a:p>
            <a:pPr algn="ctr"/>
            <a:r>
              <a:rPr lang="en-US" dirty="0"/>
              <a:t>Reminder</a:t>
            </a:r>
            <a:endParaRPr lang="en-IL" dirty="0"/>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5EFC75A9-E7E8-46C8-B31C-C391CEFD60CA}"/>
                  </a:ext>
                </a:extLst>
              </p:cNvPr>
              <p:cNvSpPr>
                <a:spLocks noGrp="1"/>
              </p:cNvSpPr>
              <p:nvPr>
                <p:ph idx="1"/>
              </p:nvPr>
            </p:nvSpPr>
            <p:spPr>
              <a:xfrm>
                <a:off x="838200" y="1668190"/>
                <a:ext cx="10515600" cy="4579391"/>
              </a:xfrm>
            </p:spPr>
            <p:txBody>
              <a:bodyPr>
                <a:normAutofit/>
              </a:bodyPr>
              <a:lstStyle/>
              <a:p>
                <a:pPr marL="0" indent="0">
                  <a:buNone/>
                </a:pPr>
                <a:r>
                  <a:rPr lang="en-US" sz="2200" dirty="0"/>
                  <a:t>We Choose to parametrize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𝜃</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𝑡</m:t>
                        </m:r>
                      </m:e>
                    </m:d>
                  </m:oMath>
                </a14:m>
                <a:r>
                  <a:rPr lang="en-US" sz="2200" dirty="0"/>
                  <a:t> like </a:t>
                </a:r>
                <a14:m>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𝑡</m:t>
                            </m:r>
                          </m:sub>
                        </m:sSub>
                      </m:e>
                    </m:acc>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𝑡</m:t>
                        </m:r>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rad>
                          <m:radPr>
                            <m:degHide m:val="on"/>
                            <m:ctrlPr>
                              <a:rPr lang="en-US" sz="2000" i="1">
                                <a:solidFill>
                                  <a:schemeClr val="tx1"/>
                                </a:solidFill>
                                <a:latin typeface="Cambria Math" panose="02040503050406030204" pitchFamily="18" charset="0"/>
                              </a:rPr>
                            </m:ctrlPr>
                          </m:radPr>
                          <m:deg/>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𝑡</m:t>
                                </m:r>
                              </m:sub>
                            </m:sSub>
                          </m:e>
                        </m:rad>
                      </m:den>
                    </m:f>
                    <m:d>
                      <m:dPr>
                        <m:ctrlPr>
                          <a:rPr lang="en-US" sz="2000" i="1" dirty="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𝑥</m:t>
                            </m:r>
                          </m:e>
                          <m:sub>
                            <m:r>
                              <a:rPr lang="en-US" sz="2000" i="1" dirty="0">
                                <a:solidFill>
                                  <a:schemeClr val="tx1"/>
                                </a:solidFill>
                                <a:latin typeface="Cambria Math" panose="02040503050406030204" pitchFamily="18" charset="0"/>
                              </a:rPr>
                              <m:t>𝑡</m:t>
                            </m:r>
                          </m:sub>
                        </m:sSub>
                        <m:r>
                          <a:rPr lang="en-US" sz="2000" i="1" dirty="0">
                            <a:solidFill>
                              <a:schemeClr val="tx1"/>
                            </a:solidFill>
                            <a:latin typeface="Cambria Math" panose="02040503050406030204" pitchFamily="18" charset="0"/>
                          </a:rPr>
                          <m:t>−</m:t>
                        </m:r>
                        <m:f>
                          <m:fPr>
                            <m:ctrlPr>
                              <a:rPr lang="en-US" sz="2000" i="1" dirty="0">
                                <a:solidFill>
                                  <a:schemeClr val="tx1"/>
                                </a:solidFill>
                                <a:latin typeface="Cambria Math" panose="02040503050406030204" pitchFamily="18" charset="0"/>
                              </a:rPr>
                            </m:ctrlPr>
                          </m:fPr>
                          <m:num>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𝛽</m:t>
                                </m:r>
                              </m:e>
                              <m:sub>
                                <m:r>
                                  <a:rPr lang="en-US" sz="2000" i="1">
                                    <a:solidFill>
                                      <a:schemeClr val="tx1"/>
                                    </a:solidFill>
                                    <a:latin typeface="Cambria Math" panose="02040503050406030204" pitchFamily="18" charset="0"/>
                                  </a:rPr>
                                  <m:t>𝑡</m:t>
                                </m:r>
                              </m:sub>
                            </m:sSub>
                          </m:num>
                          <m:den>
                            <m:rad>
                              <m:radPr>
                                <m:degHide m:val="on"/>
                                <m:ctrlPr>
                                  <a:rPr lang="en-US" sz="2000" i="1" dirty="0">
                                    <a:solidFill>
                                      <a:schemeClr val="tx1"/>
                                    </a:solidFill>
                                    <a:latin typeface="Cambria Math" panose="02040503050406030204" pitchFamily="18" charset="0"/>
                                  </a:rPr>
                                </m:ctrlPr>
                              </m:radPr>
                              <m:deg/>
                              <m:e>
                                <m:r>
                                  <a:rPr lang="en-US" sz="2000" i="1" dirty="0">
                                    <a:solidFill>
                                      <a:schemeClr val="tx1"/>
                                    </a:solidFill>
                                    <a:latin typeface="Cambria Math" panose="02040503050406030204" pitchFamily="18" charset="0"/>
                                  </a:rPr>
                                  <m:t>1−</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𝛼</m:t>
                                    </m:r>
                                  </m:e>
                                  <m:sub>
                                    <m:r>
                                      <a:rPr lang="en-US" sz="2000" i="1">
                                        <a:solidFill>
                                          <a:schemeClr val="tx1"/>
                                        </a:solidFill>
                                        <a:latin typeface="Cambria Math" panose="02040503050406030204" pitchFamily="18" charset="0"/>
                                      </a:rPr>
                                      <m:t>𝑡</m:t>
                                    </m:r>
                                  </m:sub>
                                </m:sSub>
                              </m:e>
                            </m:rad>
                          </m:den>
                        </m:f>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𝜀</m:t>
                            </m:r>
                          </m:e>
                          <m:sub>
                            <m:r>
                              <a:rPr lang="en-US" sz="2000" i="1" dirty="0">
                                <a:solidFill>
                                  <a:schemeClr val="tx1"/>
                                </a:solidFill>
                                <a:latin typeface="Cambria Math" panose="02040503050406030204" pitchFamily="18" charset="0"/>
                              </a:rPr>
                              <m:t>𝑡</m:t>
                            </m:r>
                          </m:sub>
                        </m:sSub>
                      </m:e>
                    </m:d>
                  </m:oMath>
                </a14:m>
                <a:r>
                  <a:rPr lang="en-US" sz="2200" dirty="0">
                    <a:solidFill>
                      <a:schemeClr val="tx1"/>
                    </a:solidFill>
                  </a:rPr>
                  <a:t> and estimate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𝜀</m:t>
                        </m:r>
                      </m:e>
                      <m:sub>
                        <m:r>
                          <a:rPr lang="en-US" sz="2400" i="1" dirty="0">
                            <a:latin typeface="Cambria Math" panose="02040503050406030204" pitchFamily="18" charset="0"/>
                          </a:rPr>
                          <m:t>𝑡</m:t>
                        </m:r>
                      </m:sub>
                    </m:sSub>
                  </m:oMath>
                </a14:m>
                <a:r>
                  <a:rPr lang="en-US" sz="2200" dirty="0">
                    <a:solidFill>
                      <a:schemeClr val="tx1"/>
                    </a:solidFill>
                  </a:rPr>
                  <a:t>, therefore: </a:t>
                </a:r>
              </a:p>
              <a:p>
                <a:pPr marL="0" indent="0">
                  <a:buNone/>
                </a:pPr>
                <a:endParaRPr lang="en-US" sz="5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𝑡</m:t>
                          </m:r>
                          <m:r>
                            <a:rPr lang="en-US" sz="1800" b="0" i="1" smtClean="0">
                              <a:latin typeface="Cambria Math" panose="02040503050406030204" pitchFamily="18" charset="0"/>
                            </a:rPr>
                            <m:t>=2</m:t>
                          </m:r>
                        </m:sub>
                        <m:sup>
                          <m:r>
                            <a:rPr lang="en-US" sz="1800" b="0" i="1" smtClean="0">
                              <a:latin typeface="Cambria Math" panose="02040503050406030204" pitchFamily="18" charset="0"/>
                            </a:rPr>
                            <m:t>𝑇</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sub>
                          </m:sSub>
                          <m:d>
                            <m:dPr>
                              <m:begChr m:val="["/>
                              <m:endChr m:val="]"/>
                              <m:ctrlPr>
                                <a:rPr lang="en-US" sz="1800" i="1" smtClean="0">
                                  <a:latin typeface="Cambria Math" panose="02040503050406030204" pitchFamily="18" charset="0"/>
                                </a:rPr>
                              </m:ctrlPr>
                            </m:dPr>
                            <m:e>
                              <m:f>
                                <m:fPr>
                                  <m:ctrlPr>
                                    <a:rPr lang="en-US" sz="1800" i="1">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den>
                              </m:f>
                              <m:sSup>
                                <m:sSupPr>
                                  <m:ctrlPr>
                                    <a:rPr lang="en-US" sz="1800" i="1" smtClean="0">
                                      <a:latin typeface="Cambria Math" panose="02040503050406030204" pitchFamily="18" charset="0"/>
                                    </a:rPr>
                                  </m:ctrlPr>
                                </m:sSupPr>
                                <m:e>
                                  <m:d>
                                    <m:dPr>
                                      <m:begChr m:val="‖"/>
                                      <m:endChr m:val="‖"/>
                                      <m:ctrlPr>
                                        <a:rPr lang="en-US" sz="1800" i="1" smtClean="0">
                                          <a:latin typeface="Cambria Math" panose="02040503050406030204" pitchFamily="18" charset="0"/>
                                        </a:rPr>
                                      </m:ctrlPr>
                                    </m:dPr>
                                    <m:e>
                                      <m:acc>
                                        <m:accPr>
                                          <m:chr m:val="̃"/>
                                          <m:ctrlPr>
                                            <a:rPr lang="en-US" sz="1800" i="1" smtClean="0">
                                              <a:latin typeface="Cambria Math" panose="02040503050406030204" pitchFamily="18" charset="0"/>
                                            </a:rPr>
                                          </m:ctrlPr>
                                        </m:acc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rPr>
                                                <m:t>𝑡</m:t>
                                              </m:r>
                                            </m:sub>
                                          </m:sSub>
                                        </m:e>
                                      </m:acc>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b="0" i="1" smtClean="0">
                                      <a:latin typeface="Cambria Math" panose="02040503050406030204" pitchFamily="18" charset="0"/>
                                    </a:rPr>
                                    <m:t>2</m:t>
                                  </m:r>
                                </m:sup>
                              </m:sSup>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𝑡</m:t>
                              </m:r>
                              <m:r>
                                <a:rPr lang="en-US" sz="1800" i="1">
                                  <a:latin typeface="Cambria Math" panose="02040503050406030204" pitchFamily="18" charset="0"/>
                                </a:rPr>
                                <m:t>=2</m:t>
                              </m:r>
                            </m:sub>
                            <m:sup>
                              <m:r>
                                <a:rPr lang="en-US" sz="1800" i="1">
                                  <a:latin typeface="Cambria Math" panose="02040503050406030204" pitchFamily="18" charset="0"/>
                                </a:rPr>
                                <m:t>𝑇</m:t>
                              </m:r>
                            </m:sup>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𝜀</m:t>
                                      </m:r>
                                    </m:sub>
                                  </m:sSub>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up>
                                          <m:r>
                                            <a:rPr lang="en-US" sz="1800" i="1">
                                              <a:latin typeface="Cambria Math" panose="02040503050406030204" pitchFamily="18" charset="0"/>
                                            </a:rPr>
                                            <m:t>2</m:t>
                                          </m:r>
                                        </m:sup>
                                      </m:sSubSup>
                                    </m:num>
                                    <m:den>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i="1">
                                                  <a:latin typeface="Cambria Math" panose="02040503050406030204" pitchFamily="18" charset="0"/>
                                                </a:rPr>
                                                <m:t>𝑡</m:t>
                                              </m:r>
                                            </m:sub>
                                          </m:sSub>
                                        </m:e>
                                      </m:d>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e>
                                      </m:d>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𝜀</m:t>
                                              </m:r>
                                            </m:e>
                                            <m:sub>
                                              <m:r>
                                                <a:rPr lang="en-US" sz="1800" i="1">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i="1">
                                          <a:latin typeface="Cambria Math" panose="02040503050406030204" pitchFamily="18" charset="0"/>
                                        </a:rPr>
                                        <m:t>2</m:t>
                                      </m:r>
                                    </m:sup>
                                  </m:sSup>
                                </m:e>
                              </m:d>
                            </m:e>
                          </m:nary>
                          <m:r>
                            <a:rPr lang="en-US" sz="1800" i="1">
                              <a:latin typeface="Cambria Math" panose="02040503050406030204" pitchFamily="18" charset="0"/>
                            </a:rPr>
                            <m:t>=</m:t>
                          </m:r>
                          <m:r>
                            <m:rPr>
                              <m:nor/>
                            </m:rPr>
                            <a:rPr lang="en-US" sz="1800" i="1" dirty="0">
                              <a:latin typeface="Cambria Math" panose="02040503050406030204" pitchFamily="18" charset="0"/>
                            </a:rPr>
                            <m:t> </m:t>
                          </m:r>
                        </m:e>
                      </m:nary>
                    </m:oMath>
                  </m:oMathPara>
                </a14:m>
                <a:endParaRPr lang="en-US" sz="1800" dirty="0"/>
              </a:p>
              <a:p>
                <a:pPr marL="0" indent="0">
                  <a:buNone/>
                </a:pPr>
                <a:endParaRPr lang="en-US" sz="500" dirty="0"/>
              </a:p>
              <a:p>
                <a:pPr marL="0" indent="0">
                  <a:buNone/>
                </a:pPr>
                <a:endParaRPr lang="en-US" sz="5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𝑡</m:t>
                          </m:r>
                          <m:r>
                            <a:rPr lang="en-US" sz="1800" i="1">
                              <a:latin typeface="Cambria Math" panose="02040503050406030204" pitchFamily="18" charset="0"/>
                            </a:rPr>
                            <m:t>=</m:t>
                          </m:r>
                          <m:r>
                            <m:rPr>
                              <m:brk m:alnAt="23"/>
                            </m:rPr>
                            <a:rPr lang="en-US" sz="1800" i="1">
                              <a:latin typeface="Cambria Math" panose="02040503050406030204" pitchFamily="18" charset="0"/>
                            </a:rPr>
                            <m:t>2</m:t>
                          </m:r>
                        </m:sub>
                        <m:sup>
                          <m:r>
                            <a:rPr lang="en-US" sz="1800" i="1">
                              <a:latin typeface="Cambria Math" panose="02040503050406030204" pitchFamily="18" charset="0"/>
                            </a:rPr>
                            <m:t>𝑇</m:t>
                          </m:r>
                        </m:sup>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𝜀</m:t>
                                  </m:r>
                                </m:sub>
                              </m:sSub>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num>
                                <m:den>
                                  <m:r>
                                    <a:rPr lang="en-US" sz="1800" i="1">
                                      <a:latin typeface="Cambria Math" panose="02040503050406030204" pitchFamily="18" charset="0"/>
                                    </a:rPr>
                                    <m:t>2</m:t>
                                  </m:r>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i="1">
                                              <a:latin typeface="Cambria Math" panose="02040503050406030204" pitchFamily="18" charset="0"/>
                                            </a:rPr>
                                            <m:t>𝑡</m:t>
                                          </m:r>
                                        </m:sub>
                                      </m:sSub>
                                    </m:e>
                                  </m:d>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e>
                                  </m:d>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𝜀</m:t>
                                          </m:r>
                                        </m:e>
                                        <m:sub>
                                          <m:r>
                                            <a:rPr lang="en-US" sz="1800" i="1">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i="1">
                                      <a:latin typeface="Cambria Math" panose="02040503050406030204" pitchFamily="18" charset="0"/>
                                    </a:rPr>
                                    <m:t>2</m:t>
                                  </m:r>
                                </m:sup>
                              </m:sSup>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𝑇</m:t>
                                      </m:r>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𝑥</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𝜀</m:t>
                              </m:r>
                            </m:sub>
                          </m:sSub>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num>
                            <m:den>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i="1">
                                          <a:latin typeface="Cambria Math" panose="02040503050406030204" pitchFamily="18" charset="0"/>
                                        </a:rPr>
                                        <m:t>𝑡</m:t>
                                      </m:r>
                                    </m:sub>
                                  </m:sSub>
                                </m:e>
                              </m:d>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e>
                              </m:d>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𝜀</m:t>
                                      </m:r>
                                    </m:e>
                                    <m:sub>
                                      <m:r>
                                        <a:rPr lang="en-US" sz="1800" i="1">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i="1">
                                  <a:latin typeface="Cambria Math" panose="02040503050406030204" pitchFamily="18" charset="0"/>
                                </a:rPr>
                                <m:t>2</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𝑉𝐿𝐵</m:t>
                              </m:r>
                            </m:sub>
                          </m:sSub>
                        </m:e>
                      </m:nary>
                    </m:oMath>
                  </m:oMathPara>
                </a14:m>
                <a:endParaRPr lang="en-US" sz="1800" dirty="0"/>
              </a:p>
              <a:p>
                <a:pPr marL="0" indent="0">
                  <a:buNone/>
                </a:pPr>
                <a:endParaRPr lang="en-US" sz="2000" dirty="0"/>
              </a:p>
              <a:p>
                <a:r>
                  <a:rPr lang="en-US" sz="2200" dirty="0"/>
                  <a:t>Previous works use a slightly different objective: </a:t>
                </a:r>
                <a14:m>
                  <m:oMath xmlns:m="http://schemas.openxmlformats.org/officeDocument/2006/math">
                    <m:sSub>
                      <m:sSubPr>
                        <m:ctrlPr>
                          <a:rPr lang="en-US" sz="2200" i="1">
                            <a:latin typeface="Cambria Math" panose="02040503050406030204" pitchFamily="18" charset="0"/>
                          </a:rPr>
                        </m:ctrlPr>
                      </m:sSubPr>
                      <m:e>
                        <m:sSub>
                          <m:sSubPr>
                            <m:ctrlPr>
                              <a:rPr lang="en-US" sz="2200" i="1" smtClean="0">
                                <a:latin typeface="Cambria Math" panose="02040503050406030204" pitchFamily="18" charset="0"/>
                              </a:rPr>
                            </m:ctrlPr>
                          </m:sSubPr>
                          <m:e>
                            <m:r>
                              <m:rPr>
                                <m:nor/>
                              </m:rPr>
                              <a:rPr lang="el-GR" sz="2200" dirty="0"/>
                              <m:t>λ</m:t>
                            </m:r>
                          </m:e>
                          <m:sub>
                            <m:r>
                              <a:rPr lang="en-US" sz="2200" b="0" i="1" smtClean="0">
                                <a:latin typeface="Cambria Math" panose="02040503050406030204" pitchFamily="18" charset="0"/>
                              </a:rPr>
                              <m:t>𝑡</m:t>
                            </m:r>
                          </m:sub>
                        </m:sSub>
                        <m:r>
                          <a:rPr lang="en-US" sz="2200" i="1">
                            <a:latin typeface="Cambria Math" panose="02040503050406030204" pitchFamily="18" charset="0"/>
                          </a:rPr>
                          <m:t>𝐿</m:t>
                        </m:r>
                      </m:e>
                      <m:sub>
                        <m:r>
                          <a:rPr lang="en-US" sz="2200" i="1">
                            <a:latin typeface="Cambria Math" panose="02040503050406030204" pitchFamily="18" charset="0"/>
                          </a:rPr>
                          <m:t>𝑉𝐿𝐵</m:t>
                        </m:r>
                      </m:sub>
                    </m:sSub>
                  </m:oMath>
                </a14:m>
                <a:r>
                  <a:rPr lang="en-US" sz="2200" dirty="0"/>
                  <a:t> where </a:t>
                </a:r>
                <a14:m>
                  <m:oMath xmlns:m="http://schemas.openxmlformats.org/officeDocument/2006/math">
                    <m:sSub>
                      <m:sSubPr>
                        <m:ctrlPr>
                          <a:rPr lang="en-US" sz="2200" i="1">
                            <a:latin typeface="Cambria Math" panose="02040503050406030204" pitchFamily="18" charset="0"/>
                          </a:rPr>
                        </m:ctrlPr>
                      </m:sSubPr>
                      <m:e>
                        <m:r>
                          <m:rPr>
                            <m:nor/>
                          </m:rPr>
                          <a:rPr lang="el-GR" sz="2200" dirty="0"/>
                          <m:t>λ</m:t>
                        </m:r>
                      </m:e>
                      <m:sub>
                        <m:r>
                          <a:rPr lang="en-US" sz="2200" i="1">
                            <a:latin typeface="Cambria Math" panose="02040503050406030204" pitchFamily="18" charset="0"/>
                          </a:rPr>
                          <m:t>𝑡</m:t>
                        </m:r>
                      </m:sub>
                    </m:sSub>
                    <m:r>
                      <a:rPr lang="en-US" sz="2200" b="0" i="0" smtClean="0">
                        <a:latin typeface="Cambria Math" panose="02040503050406030204" pitchFamily="18" charset="0"/>
                      </a:rPr>
                      <m:t>=</m:t>
                    </m:r>
                    <m:f>
                      <m:fPr>
                        <m:ctrlPr>
                          <a:rPr lang="en-US" sz="2200" i="1">
                            <a:latin typeface="Cambria Math" panose="02040503050406030204" pitchFamily="18" charset="0"/>
                          </a:rPr>
                        </m:ctrlPr>
                      </m:fPr>
                      <m:num>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𝛼</m:t>
                                </m:r>
                              </m:e>
                              <m:sub>
                                <m:r>
                                  <a:rPr lang="en-US" sz="2200" i="1">
                                    <a:latin typeface="Cambria Math" panose="02040503050406030204" pitchFamily="18" charset="0"/>
                                  </a:rPr>
                                  <m:t>𝑡</m:t>
                                </m:r>
                              </m:sub>
                            </m:sSub>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𝑡</m:t>
                                </m:r>
                              </m:sub>
                            </m:sSub>
                          </m:e>
                        </m:d>
                      </m:num>
                      <m:den>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𝑡</m:t>
                            </m:r>
                          </m:sub>
                        </m:sSub>
                      </m:den>
                    </m:f>
                  </m:oMath>
                </a14:m>
                <a:endParaRPr lang="en-US" sz="2200" dirty="0"/>
              </a:p>
              <a:p>
                <a14:m>
                  <m:oMath xmlns:m="http://schemas.openxmlformats.org/officeDocument/2006/math">
                    <m:sSub>
                      <m:sSubPr>
                        <m:ctrlPr>
                          <a:rPr lang="en-US" sz="2200" i="1">
                            <a:latin typeface="Cambria Math" panose="02040503050406030204" pitchFamily="18" charset="0"/>
                          </a:rPr>
                        </m:ctrlPr>
                      </m:sSubPr>
                      <m:e>
                        <m:r>
                          <m:rPr>
                            <m:nor/>
                          </m:rPr>
                          <a:rPr lang="el-GR" sz="2200" dirty="0"/>
                          <m:t>λ</m:t>
                        </m:r>
                      </m:e>
                      <m:sub>
                        <m:r>
                          <a:rPr lang="en-US" sz="2200" i="1">
                            <a:latin typeface="Cambria Math" panose="02040503050406030204" pitchFamily="18" charset="0"/>
                          </a:rPr>
                          <m:t>𝑡</m:t>
                        </m:r>
                      </m:sub>
                    </m:sSub>
                  </m:oMath>
                </a14:m>
                <a:r>
                  <a:rPr lang="en-US" sz="2200" dirty="0"/>
                  <a:t> cancels out the coefficient of </a:t>
                </a:r>
                <a14:m>
                  <m:oMath xmlns:m="http://schemas.openxmlformats.org/officeDocument/2006/math">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𝜀</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𝜀</m:t>
                                </m:r>
                              </m:e>
                              <m:sub>
                                <m:r>
                                  <a:rPr lang="en-US" sz="2200" i="1">
                                    <a:latin typeface="Cambria Math" panose="02040503050406030204" pitchFamily="18" charset="0"/>
                                    <a:ea typeface="Cambria Math" panose="02040503050406030204" pitchFamily="18" charset="0"/>
                                  </a:rPr>
                                  <m:t>𝜃</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𝑡</m:t>
                                    </m:r>
                                  </m:sub>
                                </m:sSub>
                                <m:r>
                                  <a:rPr lang="en-US" sz="2200" i="1">
                                    <a:latin typeface="Cambria Math" panose="02040503050406030204" pitchFamily="18" charset="0"/>
                                  </a:rPr>
                                  <m:t>,</m:t>
                                </m:r>
                                <m:r>
                                  <a:rPr lang="en-US" sz="2200" i="1">
                                    <a:latin typeface="Cambria Math" panose="02040503050406030204" pitchFamily="18" charset="0"/>
                                  </a:rPr>
                                  <m:t>𝑡</m:t>
                                </m:r>
                              </m:e>
                            </m:d>
                          </m:e>
                        </m:d>
                      </m:e>
                      <m:sup>
                        <m:r>
                          <a:rPr lang="en-US" sz="2200" i="1">
                            <a:latin typeface="Cambria Math" panose="02040503050406030204" pitchFamily="18" charset="0"/>
                          </a:rPr>
                          <m:t>2</m:t>
                        </m:r>
                      </m:sup>
                    </m:sSup>
                  </m:oMath>
                </a14:m>
                <a:endParaRPr lang="en-US" sz="2200" dirty="0"/>
              </a:p>
            </p:txBody>
          </p:sp>
        </mc:Choice>
        <mc:Fallback xmlns="">
          <p:sp>
            <p:nvSpPr>
              <p:cNvPr id="14" name="Content Placeholder 2">
                <a:extLst>
                  <a:ext uri="{FF2B5EF4-FFF2-40B4-BE49-F238E27FC236}">
                    <a16:creationId xmlns:a16="http://schemas.microsoft.com/office/drawing/2014/main" id="{5EFC75A9-E7E8-46C8-B31C-C391CEFD60CA}"/>
                  </a:ext>
                </a:extLst>
              </p:cNvPr>
              <p:cNvSpPr>
                <a:spLocks noGrp="1" noRot="1" noChangeAspect="1" noMove="1" noResize="1" noEditPoints="1" noAdjustHandles="1" noChangeArrowheads="1" noChangeShapeType="1" noTextEdit="1"/>
              </p:cNvSpPr>
              <p:nvPr>
                <p:ph idx="1"/>
              </p:nvPr>
            </p:nvSpPr>
            <p:spPr>
              <a:xfrm>
                <a:off x="838200" y="1668190"/>
                <a:ext cx="10515600" cy="4579391"/>
              </a:xfrm>
              <a:blipFill>
                <a:blip r:embed="rId3"/>
                <a:stretch>
                  <a:fillRect l="-754"/>
                </a:stretch>
              </a:blipFill>
            </p:spPr>
            <p:txBody>
              <a:bodyPr/>
              <a:lstStyle/>
              <a:p>
                <a:r>
                  <a:rPr lang="en-IL">
                    <a:noFill/>
                  </a:rPr>
                  <a:t> </a:t>
                </a:r>
              </a:p>
            </p:txBody>
          </p:sp>
        </mc:Fallback>
      </mc:AlternateContent>
    </p:spTree>
    <p:extLst>
      <p:ext uri="{BB962C8B-B14F-4D97-AF65-F5344CB8AC3E}">
        <p14:creationId xmlns:p14="http://schemas.microsoft.com/office/powerpoint/2010/main" val="3691619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3BA4D121-F795-48DB-B2C5-4DC935AC7783}"/>
              </a:ext>
            </a:extLst>
          </p:cNvPr>
          <p:cNvSpPr/>
          <p:nvPr/>
        </p:nvSpPr>
        <p:spPr>
          <a:xfrm>
            <a:off x="8159759" y="4680070"/>
            <a:ext cx="2333297" cy="119817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L"/>
          </a:p>
        </p:txBody>
      </p:sp>
      <p:sp>
        <p:nvSpPr>
          <p:cNvPr id="2" name="Title 1">
            <a:extLst>
              <a:ext uri="{FF2B5EF4-FFF2-40B4-BE49-F238E27FC236}">
                <a16:creationId xmlns:a16="http://schemas.microsoft.com/office/drawing/2014/main" id="{D42519A7-9424-4E87-B9FD-5BD648BCB81E}"/>
              </a:ext>
            </a:extLst>
          </p:cNvPr>
          <p:cNvSpPr>
            <a:spLocks noGrp="1"/>
          </p:cNvSpPr>
          <p:nvPr>
            <p:ph type="title"/>
          </p:nvPr>
        </p:nvSpPr>
        <p:spPr/>
        <p:txBody>
          <a:bodyPr/>
          <a:lstStyle/>
          <a:p>
            <a:pPr algn="ctr"/>
            <a:r>
              <a:rPr lang="en-US" dirty="0"/>
              <a:t>Reminder</a:t>
            </a:r>
            <a:endParaRPr lang="en-IL" dirty="0"/>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5EFC75A9-E7E8-46C8-B31C-C391CEFD60CA}"/>
                  </a:ext>
                </a:extLst>
              </p:cNvPr>
              <p:cNvSpPr>
                <a:spLocks noGrp="1"/>
              </p:cNvSpPr>
              <p:nvPr>
                <p:ph idx="1"/>
              </p:nvPr>
            </p:nvSpPr>
            <p:spPr>
              <a:xfrm>
                <a:off x="838200" y="1668190"/>
                <a:ext cx="10515600" cy="4579391"/>
              </a:xfrm>
            </p:spPr>
            <p:txBody>
              <a:bodyPr>
                <a:normAutofit/>
              </a:bodyPr>
              <a:lstStyle/>
              <a:p>
                <a:pPr marL="0" indent="0">
                  <a:buNone/>
                </a:pPr>
                <a:r>
                  <a:rPr lang="en-US" sz="2200" dirty="0"/>
                  <a:t>We Choose to parametrize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ea typeface="Cambria Math" panose="02040503050406030204" pitchFamily="18" charset="0"/>
                          </a:rPr>
                          <m:t>𝜃</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𝑡</m:t>
                        </m:r>
                      </m:e>
                    </m:d>
                  </m:oMath>
                </a14:m>
                <a:r>
                  <a:rPr lang="en-US" sz="2200" dirty="0"/>
                  <a:t> like </a:t>
                </a:r>
                <a14:m>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𝜇</m:t>
                            </m:r>
                          </m:e>
                          <m:sub>
                            <m:r>
                              <a:rPr lang="en-US" sz="2000" i="1">
                                <a:latin typeface="Cambria Math" panose="02040503050406030204" pitchFamily="18" charset="0"/>
                              </a:rPr>
                              <m:t>𝑡</m:t>
                            </m:r>
                          </m:sub>
                        </m:sSub>
                      </m:e>
                    </m:acc>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𝑡</m:t>
                        </m:r>
                      </m:e>
                    </m:d>
                    <m:r>
                      <a:rPr lang="en-US" sz="2000" b="0" i="1" smtClean="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1</m:t>
                        </m:r>
                      </m:num>
                      <m:den>
                        <m:rad>
                          <m:radPr>
                            <m:degHide m:val="on"/>
                            <m:ctrlPr>
                              <a:rPr lang="en-US" sz="2000" i="1">
                                <a:solidFill>
                                  <a:schemeClr val="tx1"/>
                                </a:solidFill>
                                <a:latin typeface="Cambria Math" panose="02040503050406030204" pitchFamily="18" charset="0"/>
                              </a:rPr>
                            </m:ctrlPr>
                          </m:radPr>
                          <m:deg/>
                          <m:e>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𝑡</m:t>
                                </m:r>
                              </m:sub>
                            </m:sSub>
                          </m:e>
                        </m:rad>
                      </m:den>
                    </m:f>
                    <m:d>
                      <m:dPr>
                        <m:ctrlPr>
                          <a:rPr lang="en-US" sz="2000" i="1" dirty="0">
                            <a:solidFill>
                              <a:schemeClr val="tx1"/>
                            </a:solidFill>
                            <a:latin typeface="Cambria Math" panose="02040503050406030204" pitchFamily="18" charset="0"/>
                          </a:rPr>
                        </m:ctrlPr>
                      </m:dPr>
                      <m:e>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rPr>
                              <m:t>𝑥</m:t>
                            </m:r>
                          </m:e>
                          <m:sub>
                            <m:r>
                              <a:rPr lang="en-US" sz="2000" i="1" dirty="0">
                                <a:solidFill>
                                  <a:schemeClr val="tx1"/>
                                </a:solidFill>
                                <a:latin typeface="Cambria Math" panose="02040503050406030204" pitchFamily="18" charset="0"/>
                              </a:rPr>
                              <m:t>𝑡</m:t>
                            </m:r>
                          </m:sub>
                        </m:sSub>
                        <m:r>
                          <a:rPr lang="en-US" sz="2000" i="1" dirty="0">
                            <a:solidFill>
                              <a:schemeClr val="tx1"/>
                            </a:solidFill>
                            <a:latin typeface="Cambria Math" panose="02040503050406030204" pitchFamily="18" charset="0"/>
                          </a:rPr>
                          <m:t>−</m:t>
                        </m:r>
                        <m:f>
                          <m:fPr>
                            <m:ctrlPr>
                              <a:rPr lang="en-US" sz="2000" i="1" dirty="0">
                                <a:solidFill>
                                  <a:schemeClr val="tx1"/>
                                </a:solidFill>
                                <a:latin typeface="Cambria Math" panose="02040503050406030204" pitchFamily="18" charset="0"/>
                              </a:rPr>
                            </m:ctrlPr>
                          </m:fPr>
                          <m:num>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𝛽</m:t>
                                </m:r>
                              </m:e>
                              <m:sub>
                                <m:r>
                                  <a:rPr lang="en-US" sz="2000" i="1">
                                    <a:solidFill>
                                      <a:schemeClr val="tx1"/>
                                    </a:solidFill>
                                    <a:latin typeface="Cambria Math" panose="02040503050406030204" pitchFamily="18" charset="0"/>
                                  </a:rPr>
                                  <m:t>𝑡</m:t>
                                </m:r>
                              </m:sub>
                            </m:sSub>
                          </m:num>
                          <m:den>
                            <m:rad>
                              <m:radPr>
                                <m:degHide m:val="on"/>
                                <m:ctrlPr>
                                  <a:rPr lang="en-US" sz="2000" i="1" dirty="0">
                                    <a:solidFill>
                                      <a:schemeClr val="tx1"/>
                                    </a:solidFill>
                                    <a:latin typeface="Cambria Math" panose="02040503050406030204" pitchFamily="18" charset="0"/>
                                  </a:rPr>
                                </m:ctrlPr>
                              </m:radPr>
                              <m:deg/>
                              <m:e>
                                <m:r>
                                  <a:rPr lang="en-US" sz="2000" i="1" dirty="0">
                                    <a:solidFill>
                                      <a:schemeClr val="tx1"/>
                                    </a:solidFill>
                                    <a:latin typeface="Cambria Math" panose="02040503050406030204" pitchFamily="18" charset="0"/>
                                  </a:rPr>
                                  <m:t>1−</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ea typeface="Cambria Math" panose="02040503050406030204" pitchFamily="18" charset="0"/>
                                      </a:rPr>
                                      <m:t>𝛼</m:t>
                                    </m:r>
                                  </m:e>
                                  <m:sub>
                                    <m:r>
                                      <a:rPr lang="en-US" sz="2000" i="1">
                                        <a:solidFill>
                                          <a:schemeClr val="tx1"/>
                                        </a:solidFill>
                                        <a:latin typeface="Cambria Math" panose="02040503050406030204" pitchFamily="18" charset="0"/>
                                      </a:rPr>
                                      <m:t>𝑡</m:t>
                                    </m:r>
                                  </m:sub>
                                </m:sSub>
                              </m:e>
                            </m:rad>
                          </m:den>
                        </m:f>
                        <m:sSub>
                          <m:sSubPr>
                            <m:ctrlPr>
                              <a:rPr lang="en-US" sz="2000" i="1" dirty="0">
                                <a:solidFill>
                                  <a:schemeClr val="tx1"/>
                                </a:solidFill>
                                <a:latin typeface="Cambria Math" panose="02040503050406030204" pitchFamily="18" charset="0"/>
                              </a:rPr>
                            </m:ctrlPr>
                          </m:sSubPr>
                          <m:e>
                            <m:r>
                              <a:rPr lang="en-US" sz="2000" i="1" dirty="0">
                                <a:solidFill>
                                  <a:schemeClr val="tx1"/>
                                </a:solidFill>
                                <a:latin typeface="Cambria Math" panose="02040503050406030204" pitchFamily="18" charset="0"/>
                                <a:ea typeface="Cambria Math" panose="02040503050406030204" pitchFamily="18" charset="0"/>
                              </a:rPr>
                              <m:t>𝜀</m:t>
                            </m:r>
                          </m:e>
                          <m:sub>
                            <m:r>
                              <a:rPr lang="en-US" sz="2000" i="1" dirty="0">
                                <a:solidFill>
                                  <a:schemeClr val="tx1"/>
                                </a:solidFill>
                                <a:latin typeface="Cambria Math" panose="02040503050406030204" pitchFamily="18" charset="0"/>
                              </a:rPr>
                              <m:t>𝑡</m:t>
                            </m:r>
                          </m:sub>
                        </m:sSub>
                      </m:e>
                    </m:d>
                  </m:oMath>
                </a14:m>
                <a:r>
                  <a:rPr lang="en-US" sz="2200" dirty="0">
                    <a:solidFill>
                      <a:schemeClr val="tx1"/>
                    </a:solidFill>
                  </a:rPr>
                  <a:t> and estimate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𝜀</m:t>
                        </m:r>
                      </m:e>
                      <m:sub>
                        <m:r>
                          <a:rPr lang="en-US" sz="2400" i="1" dirty="0">
                            <a:latin typeface="Cambria Math" panose="02040503050406030204" pitchFamily="18" charset="0"/>
                          </a:rPr>
                          <m:t>𝑡</m:t>
                        </m:r>
                      </m:sub>
                    </m:sSub>
                  </m:oMath>
                </a14:m>
                <a:r>
                  <a:rPr lang="en-US" sz="2200" dirty="0">
                    <a:solidFill>
                      <a:schemeClr val="tx1"/>
                    </a:solidFill>
                  </a:rPr>
                  <a:t>, therefore: </a:t>
                </a:r>
              </a:p>
              <a:p>
                <a:pPr marL="0" indent="0">
                  <a:buNone/>
                </a:pPr>
                <a:endParaRPr lang="en-US" sz="500"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𝑡</m:t>
                          </m:r>
                          <m:r>
                            <a:rPr lang="en-US" sz="1800" b="0" i="1" smtClean="0">
                              <a:latin typeface="Cambria Math" panose="02040503050406030204" pitchFamily="18" charset="0"/>
                            </a:rPr>
                            <m:t>=2</m:t>
                          </m:r>
                        </m:sub>
                        <m:sup>
                          <m:r>
                            <a:rPr lang="en-US" sz="1800" b="0" i="1" smtClean="0">
                              <a:latin typeface="Cambria Math" panose="02040503050406030204" pitchFamily="18" charset="0"/>
                            </a:rPr>
                            <m:t>𝑇</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sub>
                          </m:sSub>
                          <m:d>
                            <m:dPr>
                              <m:begChr m:val="["/>
                              <m:endChr m:val="]"/>
                              <m:ctrlPr>
                                <a:rPr lang="en-US" sz="1800" i="1" smtClean="0">
                                  <a:latin typeface="Cambria Math" panose="02040503050406030204" pitchFamily="18" charset="0"/>
                                </a:rPr>
                              </m:ctrlPr>
                            </m:dPr>
                            <m:e>
                              <m:f>
                                <m:fPr>
                                  <m:ctrlPr>
                                    <a:rPr lang="en-US" sz="1800" i="1">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den>
                              </m:f>
                              <m:sSup>
                                <m:sSupPr>
                                  <m:ctrlPr>
                                    <a:rPr lang="en-US" sz="1800" i="1" smtClean="0">
                                      <a:latin typeface="Cambria Math" panose="02040503050406030204" pitchFamily="18" charset="0"/>
                                    </a:rPr>
                                  </m:ctrlPr>
                                </m:sSupPr>
                                <m:e>
                                  <m:d>
                                    <m:dPr>
                                      <m:begChr m:val="‖"/>
                                      <m:endChr m:val="‖"/>
                                      <m:ctrlPr>
                                        <a:rPr lang="en-US" sz="1800" i="1" smtClean="0">
                                          <a:latin typeface="Cambria Math" panose="02040503050406030204" pitchFamily="18" charset="0"/>
                                        </a:rPr>
                                      </m:ctrlPr>
                                    </m:dPr>
                                    <m:e>
                                      <m:acc>
                                        <m:accPr>
                                          <m:chr m:val="̃"/>
                                          <m:ctrlPr>
                                            <a:rPr lang="en-US" sz="1800" i="1" smtClean="0">
                                              <a:latin typeface="Cambria Math" panose="02040503050406030204" pitchFamily="18" charset="0"/>
                                            </a:rPr>
                                          </m:ctrlPr>
                                        </m:acc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rPr>
                                                <m:t>𝑡</m:t>
                                              </m:r>
                                            </m:sub>
                                          </m:sSub>
                                        </m:e>
                                      </m:acc>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b="0" i="1" smtClean="0">
                                      <a:latin typeface="Cambria Math" panose="02040503050406030204" pitchFamily="18" charset="0"/>
                                    </a:rPr>
                                    <m:t>2</m:t>
                                  </m:r>
                                </m:sup>
                              </m:sSup>
                            </m:e>
                          </m:d>
                          <m:r>
                            <a:rPr lang="en-US" sz="1800" b="0" i="1" smtClean="0">
                              <a:latin typeface="Cambria Math" panose="02040503050406030204" pitchFamily="18" charset="0"/>
                            </a:rPr>
                            <m:t>=</m:t>
                          </m:r>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𝑡</m:t>
                              </m:r>
                              <m:r>
                                <a:rPr lang="en-US" sz="1800" i="1">
                                  <a:latin typeface="Cambria Math" panose="02040503050406030204" pitchFamily="18" charset="0"/>
                                </a:rPr>
                                <m:t>=2</m:t>
                              </m:r>
                            </m:sub>
                            <m:sup>
                              <m:r>
                                <a:rPr lang="en-US" sz="1800" i="1">
                                  <a:latin typeface="Cambria Math" panose="02040503050406030204" pitchFamily="18" charset="0"/>
                                </a:rPr>
                                <m:t>𝑇</m:t>
                              </m:r>
                            </m:sup>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𝜀</m:t>
                                      </m:r>
                                    </m:sub>
                                  </m:sSub>
                                  <m:f>
                                    <m:fPr>
                                      <m:ctrlPr>
                                        <a:rPr lang="en-US" sz="1800" i="1">
                                          <a:latin typeface="Cambria Math" panose="02040503050406030204" pitchFamily="18" charset="0"/>
                                        </a:rPr>
                                      </m:ctrlPr>
                                    </m:fPr>
                                    <m:num>
                                      <m:sSubSup>
                                        <m:sSubSupPr>
                                          <m:ctrlPr>
                                            <a:rPr lang="en-US" sz="1800" i="1">
                                              <a:latin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up>
                                          <m:r>
                                            <a:rPr lang="en-US" sz="1800" i="1">
                                              <a:latin typeface="Cambria Math" panose="02040503050406030204" pitchFamily="18" charset="0"/>
                                            </a:rPr>
                                            <m:t>2</m:t>
                                          </m:r>
                                        </m:sup>
                                      </m:sSubSup>
                                    </m:num>
                                    <m:den>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i="1">
                                                  <a:latin typeface="Cambria Math" panose="02040503050406030204" pitchFamily="18" charset="0"/>
                                                </a:rPr>
                                                <m:t>𝑡</m:t>
                                              </m:r>
                                            </m:sub>
                                          </m:sSub>
                                        </m:e>
                                      </m:d>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e>
                                      </m:d>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𝜀</m:t>
                                              </m:r>
                                            </m:e>
                                            <m:sub>
                                              <m:r>
                                                <a:rPr lang="en-US" sz="1800" i="1">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i="1">
                                          <a:latin typeface="Cambria Math" panose="02040503050406030204" pitchFamily="18" charset="0"/>
                                        </a:rPr>
                                        <m:t>2</m:t>
                                      </m:r>
                                    </m:sup>
                                  </m:sSup>
                                </m:e>
                              </m:d>
                            </m:e>
                          </m:nary>
                          <m:r>
                            <a:rPr lang="en-US" sz="1800" i="1">
                              <a:latin typeface="Cambria Math" panose="02040503050406030204" pitchFamily="18" charset="0"/>
                            </a:rPr>
                            <m:t>=</m:t>
                          </m:r>
                          <m:r>
                            <m:rPr>
                              <m:nor/>
                            </m:rPr>
                            <a:rPr lang="en-US" sz="1800" i="1" dirty="0">
                              <a:latin typeface="Cambria Math" panose="02040503050406030204" pitchFamily="18" charset="0"/>
                            </a:rPr>
                            <m:t> </m:t>
                          </m:r>
                        </m:e>
                      </m:nary>
                    </m:oMath>
                  </m:oMathPara>
                </a14:m>
                <a:endParaRPr lang="en-US" sz="1800" dirty="0"/>
              </a:p>
              <a:p>
                <a:pPr marL="0" indent="0">
                  <a:buNone/>
                </a:pPr>
                <a:endParaRPr lang="en-US" sz="500" dirty="0"/>
              </a:p>
              <a:p>
                <a:pPr marL="0" indent="0">
                  <a:buNone/>
                </a:pPr>
                <a:endParaRPr lang="en-US" sz="5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𝑡</m:t>
                          </m:r>
                          <m:r>
                            <a:rPr lang="en-US" sz="1800" i="1">
                              <a:latin typeface="Cambria Math" panose="02040503050406030204" pitchFamily="18" charset="0"/>
                            </a:rPr>
                            <m:t>=</m:t>
                          </m:r>
                          <m:r>
                            <m:rPr>
                              <m:brk m:alnAt="23"/>
                            </m:rPr>
                            <a:rPr lang="en-US" sz="1800" i="1">
                              <a:latin typeface="Cambria Math" panose="02040503050406030204" pitchFamily="18" charset="0"/>
                            </a:rPr>
                            <m:t>2</m:t>
                          </m:r>
                        </m:sub>
                        <m:sup>
                          <m:r>
                            <a:rPr lang="en-US" sz="1800" i="1">
                              <a:latin typeface="Cambria Math" panose="02040503050406030204" pitchFamily="18" charset="0"/>
                            </a:rPr>
                            <m:t>𝑇</m:t>
                          </m:r>
                        </m:sup>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𝜀</m:t>
                                  </m:r>
                                </m:sub>
                              </m:sSub>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num>
                                <m:den>
                                  <m:r>
                                    <a:rPr lang="en-US" sz="1800" i="1">
                                      <a:latin typeface="Cambria Math" panose="02040503050406030204" pitchFamily="18" charset="0"/>
                                    </a:rPr>
                                    <m:t>2</m:t>
                                  </m:r>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i="1">
                                              <a:latin typeface="Cambria Math" panose="02040503050406030204" pitchFamily="18" charset="0"/>
                                            </a:rPr>
                                            <m:t>𝑡</m:t>
                                          </m:r>
                                        </m:sub>
                                      </m:sSub>
                                    </m:e>
                                  </m:d>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e>
                                  </m:d>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𝜀</m:t>
                                          </m:r>
                                        </m:e>
                                        <m:sub>
                                          <m:r>
                                            <a:rPr lang="en-US" sz="1800" i="1">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i="1">
                                      <a:latin typeface="Cambria Math" panose="02040503050406030204" pitchFamily="18" charset="0"/>
                                    </a:rPr>
                                    <m:t>2</m:t>
                                  </m:r>
                                </m:sup>
                              </m:sSup>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𝑇</m:t>
                                      </m:r>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𝑥</m:t>
                                  </m:r>
                                </m:e>
                                <m:sub>
                                  <m:r>
                                    <a:rPr lang="en-US" sz="1800" i="1">
                                      <a:latin typeface="Cambria Math" panose="02040503050406030204" pitchFamily="18" charset="0"/>
                                    </a:rPr>
                                    <m:t>0</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𝜀</m:t>
                              </m:r>
                            </m:sub>
                          </m:sSub>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num>
                            <m:den>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𝛼</m:t>
                                      </m:r>
                                    </m:e>
                                    <m:sub>
                                      <m:r>
                                        <a:rPr lang="en-US" sz="1800" i="1">
                                          <a:latin typeface="Cambria Math" panose="02040503050406030204" pitchFamily="18" charset="0"/>
                                        </a:rPr>
                                        <m:t>𝑡</m:t>
                                      </m:r>
                                    </m:sub>
                                  </m:sSub>
                                </m:e>
                              </m:d>
                              <m:d>
                                <m:dPr>
                                  <m:ctrlPr>
                                    <a:rPr lang="en-US" sz="1800" i="1">
                                      <a:latin typeface="Cambria Math" panose="02040503050406030204" pitchFamily="18" charset="0"/>
                                    </a:rPr>
                                  </m:ctrlPr>
                                </m:dPr>
                                <m:e>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𝛽</m:t>
                                      </m:r>
                                    </m:e>
                                    <m:sub>
                                      <m:r>
                                        <a:rPr lang="en-US" sz="1800" i="1">
                                          <a:latin typeface="Cambria Math" panose="02040503050406030204" pitchFamily="18" charset="0"/>
                                        </a:rPr>
                                        <m:t>𝑡</m:t>
                                      </m:r>
                                    </m:sub>
                                  </m:sSub>
                                </m:e>
                              </m:d>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𝜀</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𝜀</m:t>
                                      </m:r>
                                    </m:e>
                                    <m:sub>
                                      <m:r>
                                        <a:rPr lang="en-US" sz="1800" i="1">
                                          <a:latin typeface="Cambria Math" panose="02040503050406030204" pitchFamily="18" charset="0"/>
                                          <a:ea typeface="Cambria Math" panose="02040503050406030204" pitchFamily="18" charset="0"/>
                                        </a:rPr>
                                        <m:t>𝜃</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𝑡</m:t>
                                          </m:r>
                                        </m:sub>
                                      </m:sSub>
                                      <m:r>
                                        <a:rPr lang="en-US" sz="1800" i="1">
                                          <a:latin typeface="Cambria Math" panose="02040503050406030204" pitchFamily="18" charset="0"/>
                                        </a:rPr>
                                        <m:t>,</m:t>
                                      </m:r>
                                      <m:r>
                                        <a:rPr lang="en-US" sz="1800" i="1">
                                          <a:latin typeface="Cambria Math" panose="02040503050406030204" pitchFamily="18" charset="0"/>
                                        </a:rPr>
                                        <m:t>𝑡</m:t>
                                      </m:r>
                                    </m:e>
                                  </m:d>
                                </m:e>
                              </m:d>
                            </m:e>
                            <m:sup>
                              <m:r>
                                <a:rPr lang="en-US" sz="1800" i="1">
                                  <a:latin typeface="Cambria Math" panose="02040503050406030204" pitchFamily="18" charset="0"/>
                                </a:rPr>
                                <m:t>2</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𝐿</m:t>
                              </m:r>
                            </m:e>
                            <m:sub>
                              <m:r>
                                <a:rPr lang="en-US" sz="1800" i="1">
                                  <a:latin typeface="Cambria Math" panose="02040503050406030204" pitchFamily="18" charset="0"/>
                                </a:rPr>
                                <m:t>𝑉𝐿𝐵</m:t>
                              </m:r>
                            </m:sub>
                          </m:sSub>
                        </m:e>
                      </m:nary>
                    </m:oMath>
                  </m:oMathPara>
                </a14:m>
                <a:endParaRPr lang="en-US" sz="1800" dirty="0"/>
              </a:p>
              <a:p>
                <a:pPr marL="0" indent="0">
                  <a:buNone/>
                </a:pPr>
                <a:endParaRPr lang="en-US" sz="2000" dirty="0"/>
              </a:p>
              <a:p>
                <a:r>
                  <a:rPr lang="en-US" sz="2200" dirty="0"/>
                  <a:t>Previous works use a slightly different objective: </a:t>
                </a:r>
                <a14:m>
                  <m:oMath xmlns:m="http://schemas.openxmlformats.org/officeDocument/2006/math">
                    <m:sSub>
                      <m:sSubPr>
                        <m:ctrlPr>
                          <a:rPr lang="en-US" sz="2200" i="1">
                            <a:latin typeface="Cambria Math" panose="02040503050406030204" pitchFamily="18" charset="0"/>
                          </a:rPr>
                        </m:ctrlPr>
                      </m:sSubPr>
                      <m:e>
                        <m:sSub>
                          <m:sSubPr>
                            <m:ctrlPr>
                              <a:rPr lang="en-US" sz="2200" i="1" smtClean="0">
                                <a:latin typeface="Cambria Math" panose="02040503050406030204" pitchFamily="18" charset="0"/>
                              </a:rPr>
                            </m:ctrlPr>
                          </m:sSubPr>
                          <m:e>
                            <m:r>
                              <m:rPr>
                                <m:nor/>
                              </m:rPr>
                              <a:rPr lang="el-GR" sz="2200" dirty="0"/>
                              <m:t>λ</m:t>
                            </m:r>
                          </m:e>
                          <m:sub>
                            <m:r>
                              <a:rPr lang="en-US" sz="2200" b="0" i="1" smtClean="0">
                                <a:latin typeface="Cambria Math" panose="02040503050406030204" pitchFamily="18" charset="0"/>
                              </a:rPr>
                              <m:t>𝑡</m:t>
                            </m:r>
                          </m:sub>
                        </m:sSub>
                        <m:r>
                          <a:rPr lang="en-US" sz="2200" i="1">
                            <a:latin typeface="Cambria Math" panose="02040503050406030204" pitchFamily="18" charset="0"/>
                          </a:rPr>
                          <m:t>𝐿</m:t>
                        </m:r>
                      </m:e>
                      <m:sub>
                        <m:r>
                          <a:rPr lang="en-US" sz="2200" i="1">
                            <a:latin typeface="Cambria Math" panose="02040503050406030204" pitchFamily="18" charset="0"/>
                          </a:rPr>
                          <m:t>𝑉𝐿𝐵</m:t>
                        </m:r>
                      </m:sub>
                    </m:sSub>
                  </m:oMath>
                </a14:m>
                <a:r>
                  <a:rPr lang="en-US" sz="2200" dirty="0"/>
                  <a:t> where </a:t>
                </a:r>
                <a14:m>
                  <m:oMath xmlns:m="http://schemas.openxmlformats.org/officeDocument/2006/math">
                    <m:sSub>
                      <m:sSubPr>
                        <m:ctrlPr>
                          <a:rPr lang="en-US" sz="2200" i="1">
                            <a:latin typeface="Cambria Math" panose="02040503050406030204" pitchFamily="18" charset="0"/>
                          </a:rPr>
                        </m:ctrlPr>
                      </m:sSubPr>
                      <m:e>
                        <m:r>
                          <m:rPr>
                            <m:nor/>
                          </m:rPr>
                          <a:rPr lang="el-GR" sz="2200" dirty="0"/>
                          <m:t>λ</m:t>
                        </m:r>
                      </m:e>
                      <m:sub>
                        <m:r>
                          <a:rPr lang="en-US" sz="2200" i="1">
                            <a:latin typeface="Cambria Math" panose="02040503050406030204" pitchFamily="18" charset="0"/>
                          </a:rPr>
                          <m:t>𝑡</m:t>
                        </m:r>
                      </m:sub>
                    </m:sSub>
                    <m:r>
                      <a:rPr lang="en-US" sz="2200" b="0" i="0" smtClean="0">
                        <a:latin typeface="Cambria Math" panose="02040503050406030204" pitchFamily="18" charset="0"/>
                      </a:rPr>
                      <m:t>=</m:t>
                    </m:r>
                    <m:f>
                      <m:fPr>
                        <m:ctrlPr>
                          <a:rPr lang="en-US" sz="2200" i="1">
                            <a:latin typeface="Cambria Math" panose="02040503050406030204" pitchFamily="18" charset="0"/>
                          </a:rPr>
                        </m:ctrlPr>
                      </m:fPr>
                      <m:num>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𝛼</m:t>
                                </m:r>
                              </m:e>
                              <m:sub>
                                <m:r>
                                  <a:rPr lang="en-US" sz="2200" i="1">
                                    <a:latin typeface="Cambria Math" panose="02040503050406030204" pitchFamily="18" charset="0"/>
                                  </a:rPr>
                                  <m:t>𝑡</m:t>
                                </m:r>
                              </m:sub>
                            </m:sSub>
                          </m:e>
                        </m:d>
                        <m:d>
                          <m:dPr>
                            <m:ctrlPr>
                              <a:rPr lang="en-US" sz="2200" i="1">
                                <a:latin typeface="Cambria Math" panose="02040503050406030204" pitchFamily="18" charset="0"/>
                              </a:rPr>
                            </m:ctrlPr>
                          </m:dPr>
                          <m:e>
                            <m:r>
                              <a:rPr lang="en-US" sz="2200" i="1">
                                <a:latin typeface="Cambria Math" panose="02040503050406030204" pitchFamily="18" charset="0"/>
                              </a:rPr>
                              <m:t>1−</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𝑡</m:t>
                                </m:r>
                              </m:sub>
                            </m:sSub>
                          </m:e>
                        </m:d>
                      </m:num>
                      <m:den>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𝛽</m:t>
                            </m:r>
                          </m:e>
                          <m:sub>
                            <m:r>
                              <a:rPr lang="en-US" sz="2200" i="1">
                                <a:latin typeface="Cambria Math" panose="02040503050406030204" pitchFamily="18" charset="0"/>
                              </a:rPr>
                              <m:t>𝑡</m:t>
                            </m:r>
                          </m:sub>
                        </m:sSub>
                      </m:den>
                    </m:f>
                  </m:oMath>
                </a14:m>
                <a:endParaRPr lang="en-US" sz="2200" dirty="0"/>
              </a:p>
              <a:p>
                <a14:m>
                  <m:oMath xmlns:m="http://schemas.openxmlformats.org/officeDocument/2006/math">
                    <m:sSub>
                      <m:sSubPr>
                        <m:ctrlPr>
                          <a:rPr lang="en-US" sz="2200" i="1">
                            <a:latin typeface="Cambria Math" panose="02040503050406030204" pitchFamily="18" charset="0"/>
                          </a:rPr>
                        </m:ctrlPr>
                      </m:sSubPr>
                      <m:e>
                        <m:r>
                          <m:rPr>
                            <m:nor/>
                          </m:rPr>
                          <a:rPr lang="el-GR" sz="2200" dirty="0"/>
                          <m:t>λ</m:t>
                        </m:r>
                      </m:e>
                      <m:sub>
                        <m:r>
                          <a:rPr lang="en-US" sz="2200" i="1">
                            <a:latin typeface="Cambria Math" panose="02040503050406030204" pitchFamily="18" charset="0"/>
                          </a:rPr>
                          <m:t>𝑡</m:t>
                        </m:r>
                      </m:sub>
                    </m:sSub>
                  </m:oMath>
                </a14:m>
                <a:r>
                  <a:rPr lang="en-US" sz="2200" dirty="0"/>
                  <a:t> cancels out the coefficient of </a:t>
                </a:r>
                <a14:m>
                  <m:oMath xmlns:m="http://schemas.openxmlformats.org/officeDocument/2006/math">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𝜀</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𝜀</m:t>
                                </m:r>
                              </m:e>
                              <m:sub>
                                <m:r>
                                  <a:rPr lang="en-US" sz="2200" i="1">
                                    <a:latin typeface="Cambria Math" panose="02040503050406030204" pitchFamily="18" charset="0"/>
                                    <a:ea typeface="Cambria Math" panose="02040503050406030204" pitchFamily="18" charset="0"/>
                                  </a:rPr>
                                  <m:t>𝜃</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𝑡</m:t>
                                    </m:r>
                                  </m:sub>
                                </m:sSub>
                                <m:r>
                                  <a:rPr lang="en-US" sz="2200" i="1">
                                    <a:latin typeface="Cambria Math" panose="02040503050406030204" pitchFamily="18" charset="0"/>
                                  </a:rPr>
                                  <m:t>,</m:t>
                                </m:r>
                                <m:r>
                                  <a:rPr lang="en-US" sz="2200" i="1">
                                    <a:latin typeface="Cambria Math" panose="02040503050406030204" pitchFamily="18" charset="0"/>
                                  </a:rPr>
                                  <m:t>𝑡</m:t>
                                </m:r>
                              </m:e>
                            </m:d>
                          </m:e>
                        </m:d>
                      </m:e>
                      <m:sup>
                        <m:r>
                          <a:rPr lang="en-US" sz="2200" i="1">
                            <a:latin typeface="Cambria Math" panose="02040503050406030204" pitchFamily="18" charset="0"/>
                          </a:rPr>
                          <m:t>2</m:t>
                        </m:r>
                      </m:sup>
                    </m:sSup>
                  </m:oMath>
                </a14:m>
                <a:endParaRPr lang="en-US" sz="2200" dirty="0"/>
              </a:p>
            </p:txBody>
          </p:sp>
        </mc:Choice>
        <mc:Fallback xmlns="">
          <p:sp>
            <p:nvSpPr>
              <p:cNvPr id="14" name="Content Placeholder 2">
                <a:extLst>
                  <a:ext uri="{FF2B5EF4-FFF2-40B4-BE49-F238E27FC236}">
                    <a16:creationId xmlns:a16="http://schemas.microsoft.com/office/drawing/2014/main" id="{5EFC75A9-E7E8-46C8-B31C-C391CEFD60CA}"/>
                  </a:ext>
                </a:extLst>
              </p:cNvPr>
              <p:cNvSpPr>
                <a:spLocks noGrp="1" noRot="1" noChangeAspect="1" noMove="1" noResize="1" noEditPoints="1" noAdjustHandles="1" noChangeArrowheads="1" noChangeShapeType="1" noTextEdit="1"/>
              </p:cNvSpPr>
              <p:nvPr>
                <p:ph idx="1"/>
              </p:nvPr>
            </p:nvSpPr>
            <p:spPr>
              <a:xfrm>
                <a:off x="838200" y="1668190"/>
                <a:ext cx="10515600" cy="4579391"/>
              </a:xfrm>
              <a:blipFill>
                <a:blip r:embed="rId3"/>
                <a:stretch>
                  <a:fillRect l="-754"/>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34F756-551B-4D08-A03B-9C23BCF11B96}"/>
                  </a:ext>
                </a:extLst>
              </p:cNvPr>
              <p:cNvSpPr txBox="1"/>
              <p:nvPr/>
            </p:nvSpPr>
            <p:spPr>
              <a:xfrm>
                <a:off x="8159759" y="6062915"/>
                <a:ext cx="2690648"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This work focuses on </a:t>
                </a:r>
                <a14:m>
                  <m:oMath xmlns:m="http://schemas.openxmlformats.org/officeDocument/2006/math">
                    <m:sSub>
                      <m:sSubPr>
                        <m:ctrlPr>
                          <a:rPr lang="en-US" i="1">
                            <a:latin typeface="Cambria Math" panose="02040503050406030204" pitchFamily="18" charset="0"/>
                          </a:rPr>
                        </m:ctrlPr>
                      </m:sSubPr>
                      <m:e>
                        <m:r>
                          <m:rPr>
                            <m:nor/>
                          </m:rPr>
                          <a:rPr lang="el-GR" dirty="0"/>
                          <m:t>λ</m:t>
                        </m:r>
                      </m:e>
                      <m:sub>
                        <m:r>
                          <a:rPr lang="en-US" i="1">
                            <a:latin typeface="Cambria Math" panose="02040503050406030204" pitchFamily="18" charset="0"/>
                          </a:rPr>
                          <m:t>𝑡</m:t>
                        </m:r>
                      </m:sub>
                    </m:sSub>
                  </m:oMath>
                </a14:m>
                <a:r>
                  <a:rPr lang="en-US" dirty="0"/>
                  <a:t> </a:t>
                </a:r>
                <a:endParaRPr lang="en-IL" dirty="0"/>
              </a:p>
            </p:txBody>
          </p:sp>
        </mc:Choice>
        <mc:Fallback xmlns="">
          <p:sp>
            <p:nvSpPr>
              <p:cNvPr id="4" name="TextBox 3">
                <a:extLst>
                  <a:ext uri="{FF2B5EF4-FFF2-40B4-BE49-F238E27FC236}">
                    <a16:creationId xmlns:a16="http://schemas.microsoft.com/office/drawing/2014/main" id="{8934F756-551B-4D08-A03B-9C23BCF11B96}"/>
                  </a:ext>
                </a:extLst>
              </p:cNvPr>
              <p:cNvSpPr txBox="1">
                <a:spLocks noRot="1" noChangeAspect="1" noMove="1" noResize="1" noEditPoints="1" noAdjustHandles="1" noChangeArrowheads="1" noChangeShapeType="1" noTextEdit="1"/>
              </p:cNvSpPr>
              <p:nvPr/>
            </p:nvSpPr>
            <p:spPr>
              <a:xfrm>
                <a:off x="8159759" y="6062915"/>
                <a:ext cx="2690648" cy="369332"/>
              </a:xfrm>
              <a:prstGeom prst="rect">
                <a:avLst/>
              </a:prstGeom>
              <a:blipFill>
                <a:blip r:embed="rId4"/>
                <a:stretch>
                  <a:fillRect l="-2041" t="-10000" b="-26667"/>
                </a:stretch>
              </a:blipFill>
              <a:ln>
                <a:noFill/>
              </a:ln>
            </p:spPr>
            <p:txBody>
              <a:bodyPr/>
              <a:lstStyle/>
              <a:p>
                <a:r>
                  <a:rPr lang="en-IL">
                    <a:noFill/>
                  </a:rPr>
                  <a:t> </a:t>
                </a:r>
              </a:p>
            </p:txBody>
          </p:sp>
        </mc:Fallback>
      </mc:AlternateContent>
      <p:sp>
        <p:nvSpPr>
          <p:cNvPr id="5" name="Arrow: Curved Right 4">
            <a:extLst>
              <a:ext uri="{FF2B5EF4-FFF2-40B4-BE49-F238E27FC236}">
                <a16:creationId xmlns:a16="http://schemas.microsoft.com/office/drawing/2014/main" id="{7A7060C8-0E32-4C48-887C-557DB13223A4}"/>
              </a:ext>
            </a:extLst>
          </p:cNvPr>
          <p:cNvSpPr/>
          <p:nvPr/>
        </p:nvSpPr>
        <p:spPr>
          <a:xfrm rot="10800000">
            <a:off x="10539038" y="5014351"/>
            <a:ext cx="851338" cy="1325563"/>
          </a:xfrm>
          <a:prstGeom prst="curv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L">
              <a:solidFill>
                <a:schemeClr val="tx1"/>
              </a:solidFill>
            </a:endParaRPr>
          </a:p>
        </p:txBody>
      </p:sp>
    </p:spTree>
    <p:extLst>
      <p:ext uri="{BB962C8B-B14F-4D97-AF65-F5344CB8AC3E}">
        <p14:creationId xmlns:p14="http://schemas.microsoft.com/office/powerpoint/2010/main" val="901863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7903F-22FC-49A5-8159-4DD6E9543C4B}"/>
              </a:ext>
            </a:extLst>
          </p:cNvPr>
          <p:cNvSpPr>
            <a:spLocks noGrp="1"/>
          </p:cNvSpPr>
          <p:nvPr>
            <p:ph type="title"/>
          </p:nvPr>
        </p:nvSpPr>
        <p:spPr/>
        <p:txBody>
          <a:bodyPr/>
          <a:lstStyle/>
          <a:p>
            <a:pPr algn="ctr"/>
            <a:r>
              <a:rPr lang="en-US" dirty="0"/>
              <a:t>Weighting The Loss</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60A92-5C21-4CAB-BEDE-03779F844311}"/>
                  </a:ext>
                </a:extLst>
              </p:cNvPr>
              <p:cNvSpPr>
                <a:spLocks noGrp="1"/>
              </p:cNvSpPr>
              <p:nvPr>
                <p:ph idx="1"/>
              </p:nvPr>
            </p:nvSpPr>
            <p:spPr/>
            <p:txBody>
              <a:bodyPr>
                <a:normAutofit lnSpcReduction="10000"/>
              </a:bodyPr>
              <a:lstStyle/>
              <a:p>
                <a:r>
                  <a:rPr lang="en-US" dirty="0"/>
                  <a:t>Its common practice to weight differently elements in the loss function:</a:t>
                </a:r>
              </a:p>
              <a:p>
                <a:pPr lvl="1"/>
                <a:r>
                  <a:rPr lang="en-US" dirty="0"/>
                  <a:t>Regularization</a:t>
                </a:r>
              </a:p>
              <a:p>
                <a:pPr lvl="1"/>
                <a:r>
                  <a:rPr lang="en-US" dirty="0"/>
                  <a:t>Multi-task training </a:t>
                </a:r>
              </a:p>
              <a:p>
                <a:pPr lvl="1"/>
                <a:r>
                  <a:rPr lang="en-US" dirty="0"/>
                  <a:t>Focal loss*</a:t>
                </a:r>
              </a:p>
              <a:p>
                <a:pPr lvl="1"/>
                <a:endParaRPr lang="en-US" dirty="0"/>
              </a:p>
              <a:p>
                <a:r>
                  <a:rPr lang="en-US" dirty="0"/>
                  <a:t>We encourage the model to focus on the more relevant parts to our task during training.</a:t>
                </a:r>
              </a:p>
              <a:p>
                <a:endParaRPr lang="en-US" dirty="0"/>
              </a:p>
              <a:p>
                <a:r>
                  <a:rPr lang="en-US" dirty="0"/>
                  <a:t>Why do previous work use a </a:t>
                </a:r>
                <a14:m>
                  <m:oMath xmlns:m="http://schemas.openxmlformats.org/officeDocument/2006/math">
                    <m:sSub>
                      <m:sSubPr>
                        <m:ctrlPr>
                          <a:rPr lang="en-US" i="1">
                            <a:latin typeface="Cambria Math" panose="02040503050406030204" pitchFamily="18" charset="0"/>
                          </a:rPr>
                        </m:ctrlPr>
                      </m:sSubPr>
                      <m:e>
                        <m:r>
                          <m:rPr>
                            <m:nor/>
                          </m:rPr>
                          <a:rPr lang="el-GR" dirty="0"/>
                          <m:t>λ</m:t>
                        </m:r>
                      </m:e>
                      <m:sub>
                        <m:r>
                          <a:rPr lang="en-US" i="1">
                            <a:latin typeface="Cambria Math" panose="02040503050406030204" pitchFamily="18" charset="0"/>
                          </a:rPr>
                          <m:t>𝑡</m:t>
                        </m:r>
                      </m:sub>
                    </m:sSub>
                  </m:oMath>
                </a14:m>
                <a:r>
                  <a:rPr lang="en-US" dirty="0"/>
                  <a:t> that cancels out the coefficient of </a:t>
                </a:r>
                <a14:m>
                  <m:oMath xmlns:m="http://schemas.openxmlformats.org/officeDocument/2006/math">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e>
                      <m:sup>
                        <m:r>
                          <a:rPr lang="en-US" i="1">
                            <a:latin typeface="Cambria Math" panose="02040503050406030204" pitchFamily="18" charset="0"/>
                          </a:rPr>
                          <m:t>2</m:t>
                        </m:r>
                      </m:sup>
                    </m:sSup>
                  </m:oMath>
                </a14:m>
                <a:r>
                  <a:rPr lang="en-US" dirty="0"/>
                  <a:t>?</a:t>
                </a:r>
              </a:p>
            </p:txBody>
          </p:sp>
        </mc:Choice>
        <mc:Fallback xmlns="">
          <p:sp>
            <p:nvSpPr>
              <p:cNvPr id="3" name="Content Placeholder 2">
                <a:extLst>
                  <a:ext uri="{FF2B5EF4-FFF2-40B4-BE49-F238E27FC236}">
                    <a16:creationId xmlns:a16="http://schemas.microsoft.com/office/drawing/2014/main" id="{EB660A92-5C21-4CAB-BEDE-03779F844311}"/>
                  </a:ext>
                </a:extLst>
              </p:cNvPr>
              <p:cNvSpPr>
                <a:spLocks noGrp="1" noRot="1" noChangeAspect="1" noMove="1" noResize="1" noEditPoints="1" noAdjustHandles="1" noChangeArrowheads="1" noChangeShapeType="1" noTextEdit="1"/>
              </p:cNvSpPr>
              <p:nvPr>
                <p:ph idx="1"/>
              </p:nvPr>
            </p:nvSpPr>
            <p:spPr>
              <a:blipFill>
                <a:blip r:embed="rId3"/>
                <a:stretch>
                  <a:fillRect l="-1043" t="-3081" b="-2661"/>
                </a:stretch>
              </a:blipFill>
            </p:spPr>
            <p:txBody>
              <a:bodyPr/>
              <a:lstStyle/>
              <a:p>
                <a:r>
                  <a:rPr lang="en-US">
                    <a:noFill/>
                  </a:rPr>
                  <a:t> </a:t>
                </a:r>
              </a:p>
            </p:txBody>
          </p:sp>
        </mc:Fallback>
      </mc:AlternateContent>
    </p:spTree>
    <p:extLst>
      <p:ext uri="{BB962C8B-B14F-4D97-AF65-F5344CB8AC3E}">
        <p14:creationId xmlns:p14="http://schemas.microsoft.com/office/powerpoint/2010/main" val="3231528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D881-FCE7-459F-84C2-28AFB3829384}"/>
              </a:ext>
            </a:extLst>
          </p:cNvPr>
          <p:cNvSpPr>
            <a:spLocks noGrp="1"/>
          </p:cNvSpPr>
          <p:nvPr>
            <p:ph type="title"/>
          </p:nvPr>
        </p:nvSpPr>
        <p:spPr/>
        <p:txBody>
          <a:bodyPr/>
          <a:lstStyle/>
          <a:p>
            <a:pPr algn="ctr"/>
            <a:r>
              <a:rPr lang="en-US" dirty="0"/>
              <a:t>Default Weighting of Diffusion Steps</a:t>
            </a:r>
            <a:endParaRPr lang="en-IL" dirty="0"/>
          </a:p>
        </p:txBody>
      </p:sp>
      <p:sp>
        <p:nvSpPr>
          <p:cNvPr id="5" name="TextBox 4">
            <a:extLst>
              <a:ext uri="{FF2B5EF4-FFF2-40B4-BE49-F238E27FC236}">
                <a16:creationId xmlns:a16="http://schemas.microsoft.com/office/drawing/2014/main" id="{8F950793-4741-427A-B291-02132F33D8D2}"/>
              </a:ext>
            </a:extLst>
          </p:cNvPr>
          <p:cNvSpPr txBox="1"/>
          <p:nvPr/>
        </p:nvSpPr>
        <p:spPr>
          <a:xfrm>
            <a:off x="10829126" y="0"/>
            <a:ext cx="1383712" cy="369332"/>
          </a:xfrm>
          <a:prstGeom prst="rect">
            <a:avLst/>
          </a:prstGeom>
          <a:noFill/>
        </p:spPr>
        <p:txBody>
          <a:bodyPr wrap="none" rtlCol="0">
            <a:spAutoFit/>
          </a:bodyPr>
          <a:lstStyle/>
          <a:p>
            <a:r>
              <a:rPr lang="en-US" b="1" dirty="0">
                <a:solidFill>
                  <a:srgbClr val="FF0000"/>
                </a:solidFill>
              </a:rPr>
              <a:t>Not in paper</a:t>
            </a:r>
            <a:endParaRPr lang="en-IL" b="1" dirty="0">
              <a:solidFill>
                <a:srgbClr val="FF0000"/>
              </a:solidFill>
            </a:endParaRPr>
          </a:p>
        </p:txBody>
      </p:sp>
      <p:pic>
        <p:nvPicPr>
          <p:cNvPr id="6" name="Picture 5">
            <a:extLst>
              <a:ext uri="{FF2B5EF4-FFF2-40B4-BE49-F238E27FC236}">
                <a16:creationId xmlns:a16="http://schemas.microsoft.com/office/drawing/2014/main" id="{0356CEE1-B3CB-4682-81D3-63779969A429}"/>
              </a:ext>
            </a:extLst>
          </p:cNvPr>
          <p:cNvPicPr>
            <a:picLocks noChangeAspect="1"/>
          </p:cNvPicPr>
          <p:nvPr/>
        </p:nvPicPr>
        <p:blipFill>
          <a:blip r:embed="rId3"/>
          <a:stretch>
            <a:fillRect/>
          </a:stretch>
        </p:blipFill>
        <p:spPr>
          <a:xfrm>
            <a:off x="1312147" y="1690688"/>
            <a:ext cx="9516979" cy="4825042"/>
          </a:xfrm>
          <a:prstGeom prst="rect">
            <a:avLst/>
          </a:prstGeom>
        </p:spPr>
      </p:pic>
    </p:spTree>
    <p:extLst>
      <p:ext uri="{BB962C8B-B14F-4D97-AF65-F5344CB8AC3E}">
        <p14:creationId xmlns:p14="http://schemas.microsoft.com/office/powerpoint/2010/main" val="1479428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D81A-3E16-420A-BBA8-CC1FEF2A28C0}"/>
              </a:ext>
            </a:extLst>
          </p:cNvPr>
          <p:cNvSpPr>
            <a:spLocks noGrp="1"/>
          </p:cNvSpPr>
          <p:nvPr>
            <p:ph type="title"/>
          </p:nvPr>
        </p:nvSpPr>
        <p:spPr/>
        <p:txBody>
          <a:bodyPr/>
          <a:lstStyle/>
          <a:p>
            <a:pPr algn="ctr"/>
            <a:r>
              <a:rPr lang="en-US" dirty="0"/>
              <a:t>Signal to Noise Ratio</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C628BC-D60C-4F69-9F77-4F281E950A80}"/>
                  </a:ext>
                </a:extLst>
              </p:cNvPr>
              <p:cNvSpPr>
                <a:spLocks noGrp="1"/>
              </p:cNvSpPr>
              <p:nvPr>
                <p:ph idx="1"/>
              </p:nvPr>
            </p:nvSpPr>
            <p:spPr>
              <a:xfrm>
                <a:off x="838200" y="1846645"/>
                <a:ext cx="10515600" cy="4351338"/>
              </a:xfrm>
            </p:spPr>
            <p:txBody>
              <a:bodyPr>
                <a:normAutofit lnSpcReduction="10000"/>
              </a:bodyPr>
              <a:lstStyle/>
              <a:p>
                <a:r>
                  <a:rPr lang="en-US" dirty="0"/>
                  <a:t>A metric that measures how much semantic information an image has at each timestep can be a good indicator for which denoising steps are important.</a:t>
                </a:r>
              </a:p>
              <a:p>
                <a:pPr marL="0" indent="0">
                  <a:buNone/>
                </a:pPr>
                <a:endParaRPr lang="en-US" dirty="0"/>
              </a:p>
              <a:p>
                <a:r>
                  <a:rPr lang="en-US" dirty="0">
                    <a:solidFill>
                      <a:schemeClr val="bg1"/>
                    </a:solidFill>
                  </a:rPr>
                  <a:t>For </a:t>
                </a:r>
                <a14:m>
                  <m:oMath xmlns:m="http://schemas.openxmlformats.org/officeDocument/2006/math">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𝑥</m:t>
                        </m:r>
                      </m:e>
                      <m:sub>
                        <m:r>
                          <a:rPr lang="en-US" i="1" dirty="0">
                            <a:solidFill>
                              <a:schemeClr val="bg1"/>
                            </a:solidFill>
                            <a:latin typeface="Cambria Math" panose="02040503050406030204" pitchFamily="18" charset="0"/>
                          </a:rPr>
                          <m:t>𝑡</m:t>
                        </m:r>
                      </m:sub>
                    </m:sSub>
                    <m:r>
                      <a:rPr lang="en-US" i="1" dirty="0">
                        <a:solidFill>
                          <a:schemeClr val="bg1"/>
                        </a:solidFill>
                        <a:latin typeface="Cambria Math" panose="02040503050406030204" pitchFamily="18" charset="0"/>
                      </a:rPr>
                      <m:t>=</m:t>
                    </m:r>
                    <m:rad>
                      <m:radPr>
                        <m:degHide m:val="on"/>
                        <m:ctrlPr>
                          <a:rPr lang="en-US" i="1" dirty="0">
                            <a:solidFill>
                              <a:schemeClr val="bg1"/>
                            </a:solidFill>
                            <a:latin typeface="Cambria Math" panose="02040503050406030204" pitchFamily="18" charset="0"/>
                          </a:rPr>
                        </m:ctrlPr>
                      </m:radPr>
                      <m:deg/>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𝛼</m:t>
                            </m:r>
                          </m:e>
                          <m:sub>
                            <m:r>
                              <a:rPr lang="en-US" i="1">
                                <a:solidFill>
                                  <a:schemeClr val="bg1"/>
                                </a:solidFill>
                                <a:latin typeface="Cambria Math" panose="02040503050406030204" pitchFamily="18" charset="0"/>
                              </a:rPr>
                              <m:t>𝑡</m:t>
                            </m:r>
                          </m:sub>
                        </m:sSub>
                      </m:e>
                    </m:rad>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rPr>
                          <m:t>𝑥</m:t>
                        </m:r>
                      </m:e>
                      <m:sub>
                        <m:r>
                          <a:rPr lang="en-US" i="1" dirty="0">
                            <a:solidFill>
                              <a:schemeClr val="bg1"/>
                            </a:solidFill>
                            <a:latin typeface="Cambria Math" panose="02040503050406030204" pitchFamily="18" charset="0"/>
                          </a:rPr>
                          <m:t>0</m:t>
                        </m:r>
                      </m:sub>
                    </m:sSub>
                    <m:r>
                      <a:rPr lang="en-US" i="1" dirty="0">
                        <a:solidFill>
                          <a:schemeClr val="bg1"/>
                        </a:solidFill>
                        <a:latin typeface="Cambria Math" panose="02040503050406030204" pitchFamily="18" charset="0"/>
                      </a:rPr>
                      <m:t>+</m:t>
                    </m:r>
                    <m:rad>
                      <m:radPr>
                        <m:degHide m:val="on"/>
                        <m:ctrlPr>
                          <a:rPr lang="en-US" i="1" dirty="0">
                            <a:solidFill>
                              <a:schemeClr val="bg1"/>
                            </a:solidFill>
                            <a:latin typeface="Cambria Math" panose="02040503050406030204" pitchFamily="18" charset="0"/>
                          </a:rPr>
                        </m:ctrlPr>
                      </m:radPr>
                      <m:deg/>
                      <m:e>
                        <m:r>
                          <a:rPr lang="en-US" i="1" dirty="0">
                            <a:solidFill>
                              <a:schemeClr val="bg1"/>
                            </a:solidFill>
                            <a:latin typeface="Cambria Math" panose="02040503050406030204" pitchFamily="18" charset="0"/>
                          </a:rPr>
                          <m:t>1−</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𝛼</m:t>
                            </m:r>
                          </m:e>
                          <m:sub>
                            <m:r>
                              <a:rPr lang="en-US" i="1">
                                <a:solidFill>
                                  <a:schemeClr val="bg1"/>
                                </a:solidFill>
                                <a:latin typeface="Cambria Math" panose="02040503050406030204" pitchFamily="18" charset="0"/>
                              </a:rPr>
                              <m:t>𝑡</m:t>
                            </m:r>
                          </m:sub>
                        </m:sSub>
                      </m:e>
                    </m:rad>
                    <m:sSub>
                      <m:sSubPr>
                        <m:ctrlPr>
                          <a:rPr lang="en-US" i="1" dirty="0">
                            <a:solidFill>
                              <a:schemeClr val="bg1"/>
                            </a:solidFill>
                            <a:latin typeface="Cambria Math" panose="02040503050406030204" pitchFamily="18" charset="0"/>
                          </a:rPr>
                        </m:ctrlPr>
                      </m:sSubPr>
                      <m:e>
                        <m:r>
                          <a:rPr lang="en-US" i="1" dirty="0">
                            <a:solidFill>
                              <a:schemeClr val="bg1"/>
                            </a:solidFill>
                            <a:latin typeface="Cambria Math" panose="02040503050406030204" pitchFamily="18" charset="0"/>
                            <a:ea typeface="Cambria Math" panose="02040503050406030204" pitchFamily="18" charset="0"/>
                          </a:rPr>
                          <m:t>𝜀</m:t>
                        </m:r>
                      </m:e>
                      <m:sub>
                        <m:r>
                          <a:rPr lang="en-US" i="1" dirty="0">
                            <a:solidFill>
                              <a:schemeClr val="bg1"/>
                            </a:solidFill>
                            <a:latin typeface="Cambria Math" panose="02040503050406030204" pitchFamily="18" charset="0"/>
                          </a:rPr>
                          <m:t>𝑡</m:t>
                        </m:r>
                      </m:sub>
                    </m:sSub>
                    <m:r>
                      <a:rPr lang="en-US" i="1" dirty="0">
                        <a:solidFill>
                          <a:schemeClr val="bg1"/>
                        </a:solidFill>
                        <a:latin typeface="Cambria Math" panose="02040503050406030204" pitchFamily="18" charset="0"/>
                      </a:rPr>
                      <m:t> </m:t>
                    </m:r>
                  </m:oMath>
                </a14:m>
                <a:r>
                  <a:rPr lang="en-US" dirty="0">
                    <a:solidFill>
                      <a:schemeClr val="bg1"/>
                    </a:solidFill>
                  </a:rPr>
                  <a:t>the authors define a signal-to-noise metric:  </a:t>
                </a:r>
              </a:p>
              <a:p>
                <a:pPr marL="0" indent="0" algn="ctr">
                  <a:buNone/>
                </a:pPr>
                <a:r>
                  <a:rPr lang="en-US" dirty="0">
                    <a:solidFill>
                      <a:schemeClr val="bg1"/>
                    </a:solidFill>
                  </a:rPr>
                  <a:t> </a:t>
                </a:r>
                <a14:m>
                  <m:oMath xmlns:m="http://schemas.openxmlformats.org/officeDocument/2006/math">
                    <m:r>
                      <m:rPr>
                        <m:sty m:val="p"/>
                      </m:rPr>
                      <a:rPr lang="en-US" b="0" i="0" smtClean="0">
                        <a:solidFill>
                          <a:schemeClr val="bg1"/>
                        </a:solidFill>
                        <a:latin typeface="Cambria Math" panose="02040503050406030204" pitchFamily="18" charset="0"/>
                      </a:rPr>
                      <m:t>SNR</m:t>
                    </m:r>
                    <m:d>
                      <m:dPr>
                        <m:ctrlPr>
                          <a:rPr lang="en-US" b="0" i="1" smtClean="0">
                            <a:solidFill>
                              <a:schemeClr val="bg1"/>
                            </a:solidFill>
                            <a:latin typeface="Cambria Math" panose="02040503050406030204" pitchFamily="18" charset="0"/>
                          </a:rPr>
                        </m:ctrlPr>
                      </m:dPr>
                      <m:e>
                        <m:r>
                          <m:rPr>
                            <m:sty m:val="p"/>
                          </m:rPr>
                          <a:rPr lang="en-US" b="0" i="0" smtClean="0">
                            <a:solidFill>
                              <a:schemeClr val="bg1"/>
                            </a:solidFill>
                            <a:latin typeface="Cambria Math" panose="02040503050406030204" pitchFamily="18" charset="0"/>
                          </a:rPr>
                          <m:t>t</m:t>
                        </m:r>
                      </m:e>
                    </m:d>
                    <m:r>
                      <a:rPr lang="en-US" b="0" i="0"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𝛼</m:t>
                            </m:r>
                          </m:e>
                          <m:sub>
                            <m:r>
                              <a:rPr lang="en-US" i="1">
                                <a:solidFill>
                                  <a:schemeClr val="bg1"/>
                                </a:solidFill>
                                <a:latin typeface="Cambria Math" panose="02040503050406030204" pitchFamily="18" charset="0"/>
                              </a:rPr>
                              <m:t>𝑡</m:t>
                            </m:r>
                          </m:sub>
                        </m:sSub>
                      </m:num>
                      <m:den>
                        <m:r>
                          <a:rPr lang="en-US" b="0" i="1" smtClean="0">
                            <a:solidFill>
                              <a:schemeClr val="bg1"/>
                            </a:solidFill>
                            <a:latin typeface="Cambria Math" panose="02040503050406030204" pitchFamily="18" charset="0"/>
                          </a:rPr>
                          <m:t>1−</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𝛼</m:t>
                            </m:r>
                          </m:e>
                          <m:sub>
                            <m:r>
                              <a:rPr lang="en-US" i="1">
                                <a:solidFill>
                                  <a:schemeClr val="bg1"/>
                                </a:solidFill>
                                <a:latin typeface="Cambria Math" panose="02040503050406030204" pitchFamily="18" charset="0"/>
                              </a:rPr>
                              <m:t>𝑡</m:t>
                            </m:r>
                          </m:sub>
                        </m:sSub>
                      </m:den>
                    </m:f>
                  </m:oMath>
                </a14:m>
                <a:endParaRPr lang="en-US" dirty="0">
                  <a:solidFill>
                    <a:schemeClr val="bg1"/>
                  </a:solidFill>
                </a:endParaRPr>
              </a:p>
              <a:p>
                <a:pPr marL="0" indent="0" algn="ctr">
                  <a:buNone/>
                </a:pPr>
                <a:endParaRPr lang="en-US" dirty="0">
                  <a:solidFill>
                    <a:schemeClr val="bg1"/>
                  </a:solidFill>
                </a:endParaRPr>
              </a:p>
              <a:p>
                <a14:m>
                  <m:oMath xmlns:m="http://schemas.openxmlformats.org/officeDocument/2006/math">
                    <m:r>
                      <m:rPr>
                        <m:sty m:val="p"/>
                      </m:rPr>
                      <a:rPr lang="en-US">
                        <a:solidFill>
                          <a:schemeClr val="bg1"/>
                        </a:solidFill>
                        <a:latin typeface="Cambria Math" panose="02040503050406030204" pitchFamily="18" charset="0"/>
                      </a:rPr>
                      <m:t>SNR</m:t>
                    </m:r>
                    <m:d>
                      <m:dPr>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t</m:t>
                        </m:r>
                      </m:e>
                    </m:d>
                    <m:r>
                      <a:rPr lang="en-US" i="1">
                        <a:solidFill>
                          <a:schemeClr val="bg1"/>
                        </a:solidFill>
                        <a:latin typeface="Cambria Math" panose="02040503050406030204" pitchFamily="18" charset="0"/>
                      </a:rPr>
                      <m:t> </m:t>
                    </m:r>
                  </m:oMath>
                </a14:m>
                <a:r>
                  <a:rPr lang="en-US" dirty="0">
                    <a:solidFill>
                      <a:schemeClr val="bg1"/>
                    </a:solidFill>
                  </a:rPr>
                  <a:t>is a monotonic decreasing function like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𝛼</m:t>
                        </m:r>
                      </m:e>
                      <m:sub>
                        <m:r>
                          <a:rPr lang="en-US" i="1">
                            <a:solidFill>
                              <a:schemeClr val="bg1"/>
                            </a:solidFill>
                            <a:latin typeface="Cambria Math" panose="02040503050406030204" pitchFamily="18" charset="0"/>
                          </a:rPr>
                          <m:t>𝑡</m:t>
                        </m:r>
                      </m:sub>
                    </m:sSub>
                  </m:oMath>
                </a14:m>
                <a:r>
                  <a:rPr lang="en-US" dirty="0">
                    <a:solidFill>
                      <a:schemeClr val="bg1"/>
                    </a:solidFill>
                  </a:rPr>
                  <a:t>.</a:t>
                </a:r>
              </a:p>
            </p:txBody>
          </p:sp>
        </mc:Choice>
        <mc:Fallback xmlns="">
          <p:sp>
            <p:nvSpPr>
              <p:cNvPr id="3" name="Content Placeholder 2">
                <a:extLst>
                  <a:ext uri="{FF2B5EF4-FFF2-40B4-BE49-F238E27FC236}">
                    <a16:creationId xmlns:a16="http://schemas.microsoft.com/office/drawing/2014/main" id="{A9C628BC-D60C-4F69-9F77-4F281E950A80}"/>
                  </a:ext>
                </a:extLst>
              </p:cNvPr>
              <p:cNvSpPr>
                <a:spLocks noGrp="1" noRot="1" noChangeAspect="1" noMove="1" noResize="1" noEditPoints="1" noAdjustHandles="1" noChangeArrowheads="1" noChangeShapeType="1" noTextEdit="1"/>
              </p:cNvSpPr>
              <p:nvPr>
                <p:ph idx="1"/>
              </p:nvPr>
            </p:nvSpPr>
            <p:spPr>
              <a:xfrm>
                <a:off x="838200" y="1846645"/>
                <a:ext cx="10515600" cy="4351338"/>
              </a:xfrm>
              <a:blipFill>
                <a:blip r:embed="rId3"/>
                <a:stretch>
                  <a:fillRect l="-1043" t="-3221"/>
                </a:stretch>
              </a:blipFill>
            </p:spPr>
            <p:txBody>
              <a:bodyPr/>
              <a:lstStyle/>
              <a:p>
                <a:r>
                  <a:rPr lang="en-IL">
                    <a:noFill/>
                  </a:rPr>
                  <a:t> </a:t>
                </a:r>
              </a:p>
            </p:txBody>
          </p:sp>
        </mc:Fallback>
      </mc:AlternateContent>
    </p:spTree>
    <p:extLst>
      <p:ext uri="{BB962C8B-B14F-4D97-AF65-F5344CB8AC3E}">
        <p14:creationId xmlns:p14="http://schemas.microsoft.com/office/powerpoint/2010/main" val="3592331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AD81A-3E16-420A-BBA8-CC1FEF2A28C0}"/>
              </a:ext>
            </a:extLst>
          </p:cNvPr>
          <p:cNvSpPr>
            <a:spLocks noGrp="1"/>
          </p:cNvSpPr>
          <p:nvPr>
            <p:ph type="title"/>
          </p:nvPr>
        </p:nvSpPr>
        <p:spPr/>
        <p:txBody>
          <a:bodyPr/>
          <a:lstStyle/>
          <a:p>
            <a:pPr algn="ctr"/>
            <a:r>
              <a:rPr lang="en-US" dirty="0"/>
              <a:t>Signal to Noise Ratio</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C628BC-D60C-4F69-9F77-4F281E950A80}"/>
                  </a:ext>
                </a:extLst>
              </p:cNvPr>
              <p:cNvSpPr>
                <a:spLocks noGrp="1"/>
              </p:cNvSpPr>
              <p:nvPr>
                <p:ph idx="1"/>
              </p:nvPr>
            </p:nvSpPr>
            <p:spPr>
              <a:xfrm>
                <a:off x="838200" y="1846645"/>
                <a:ext cx="10515600" cy="4351338"/>
              </a:xfrm>
            </p:spPr>
            <p:txBody>
              <a:bodyPr>
                <a:normAutofit lnSpcReduction="10000"/>
              </a:bodyPr>
              <a:lstStyle/>
              <a:p>
                <a:r>
                  <a:rPr lang="en-US" dirty="0"/>
                  <a:t>A metric that measures how much semantic information an image has at each timestep can be a good indicator for which denoising steps are important.</a:t>
                </a:r>
              </a:p>
              <a:p>
                <a:pPr marL="0" indent="0">
                  <a:buNone/>
                </a:pPr>
                <a:endParaRPr lang="en-US" dirty="0"/>
              </a:p>
              <a:p>
                <a:r>
                  <a:rPr lang="en-US" dirty="0"/>
                  <a:t>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𝑡</m:t>
                        </m:r>
                      </m:sub>
                    </m:sSub>
                    <m:r>
                      <a:rPr lang="en-US" i="1" dirty="0">
                        <a:latin typeface="Cambria Math" panose="02040503050406030204" pitchFamily="18" charset="0"/>
                      </a:rPr>
                      <m:t>=</m:t>
                    </m:r>
                    <m:rad>
                      <m:radPr>
                        <m:degHide m:val="on"/>
                        <m:ctrlPr>
                          <a:rPr lang="en-US" i="1" dirty="0">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0</m:t>
                        </m:r>
                      </m:sub>
                    </m:sSub>
                    <m:r>
                      <a:rPr lang="en-US" i="1" dirty="0">
                        <a:latin typeface="Cambria Math" panose="02040503050406030204" pitchFamily="18" charset="0"/>
                      </a:rPr>
                      <m:t>+</m:t>
                    </m:r>
                    <m:rad>
                      <m:radPr>
                        <m:degHide m:val="on"/>
                        <m:ctrlPr>
                          <a:rPr lang="en-US" i="1" dirty="0">
                            <a:latin typeface="Cambria Math" panose="02040503050406030204" pitchFamily="18" charset="0"/>
                          </a:rPr>
                        </m:ctrlPr>
                      </m:radPr>
                      <m:deg/>
                      <m:e>
                        <m:r>
                          <a:rPr lang="en-US" i="1" dirty="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rad>
                    <m:sSub>
                      <m:sSubPr>
                        <m:ctrlPr>
                          <a:rPr lang="en-US" i="1" dirty="0">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𝜀</m:t>
                        </m:r>
                      </m:e>
                      <m:sub>
                        <m:r>
                          <a:rPr lang="en-US" i="1" dirty="0">
                            <a:latin typeface="Cambria Math" panose="02040503050406030204" pitchFamily="18" charset="0"/>
                          </a:rPr>
                          <m:t>𝑡</m:t>
                        </m:r>
                      </m:sub>
                    </m:sSub>
                    <m:r>
                      <a:rPr lang="en-US" i="1" dirty="0">
                        <a:latin typeface="Cambria Math" panose="02040503050406030204" pitchFamily="18" charset="0"/>
                      </a:rPr>
                      <m:t> </m:t>
                    </m:r>
                  </m:oMath>
                </a14:m>
                <a:r>
                  <a:rPr lang="en-US" dirty="0"/>
                  <a:t>the authors define a signal-to-noise metric:  </a:t>
                </a:r>
              </a:p>
              <a:p>
                <a:pPr marL="0" indent="0" algn="ctr">
                  <a:buNone/>
                </a:pPr>
                <a:r>
                  <a:rPr lang="en-US" dirty="0"/>
                  <a:t> </a:t>
                </a:r>
                <a14:m>
                  <m:oMath xmlns:m="http://schemas.openxmlformats.org/officeDocument/2006/math">
                    <m:r>
                      <m:rPr>
                        <m:sty m:val="p"/>
                      </m:rPr>
                      <a:rPr lang="en-US" b="0" i="0" smtClean="0">
                        <a:latin typeface="Cambria Math" panose="02040503050406030204" pitchFamily="18" charset="0"/>
                      </a:rPr>
                      <m:t>SNR</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t</m:t>
                        </m:r>
                      </m:e>
                    </m:d>
                    <m:r>
                      <a:rPr lang="en-US" b="0" i="0"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num>
                      <m:den>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en>
                    </m:f>
                  </m:oMath>
                </a14:m>
                <a:endParaRPr lang="en-US" dirty="0"/>
              </a:p>
              <a:p>
                <a:pPr marL="0" indent="0" algn="ctr">
                  <a:buNone/>
                </a:pPr>
                <a:endParaRPr lang="en-US" dirty="0"/>
              </a:p>
              <a:p>
                <a14:m>
                  <m:oMath xmlns:m="http://schemas.openxmlformats.org/officeDocument/2006/math">
                    <m:r>
                      <m:rPr>
                        <m:sty m:val="p"/>
                      </m:rPr>
                      <a:rPr lang="en-US">
                        <a:latin typeface="Cambria Math" panose="02040503050406030204" pitchFamily="18" charset="0"/>
                      </a:rPr>
                      <m:t>SNR</m:t>
                    </m:r>
                    <m:d>
                      <m:dPr>
                        <m:ctrlPr>
                          <a:rPr lang="en-US" i="1">
                            <a:latin typeface="Cambria Math" panose="02040503050406030204" pitchFamily="18" charset="0"/>
                          </a:rPr>
                        </m:ctrlPr>
                      </m:dPr>
                      <m:e>
                        <m:r>
                          <m:rPr>
                            <m:sty m:val="p"/>
                          </m:rPr>
                          <a:rPr lang="en-US">
                            <a:latin typeface="Cambria Math" panose="02040503050406030204" pitchFamily="18" charset="0"/>
                          </a:rPr>
                          <m:t>t</m:t>
                        </m:r>
                      </m:e>
                    </m:d>
                    <m:r>
                      <a:rPr lang="en-US" i="1">
                        <a:latin typeface="Cambria Math" panose="02040503050406030204" pitchFamily="18" charset="0"/>
                      </a:rPr>
                      <m:t> </m:t>
                    </m:r>
                  </m:oMath>
                </a14:m>
                <a:r>
                  <a:rPr lang="en-US" dirty="0"/>
                  <a:t>is a monotonic decreasing function like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oMath>
                </a14:m>
                <a:r>
                  <a:rPr lang="en-US" dirty="0"/>
                  <a:t>.</a:t>
                </a:r>
              </a:p>
            </p:txBody>
          </p:sp>
        </mc:Choice>
        <mc:Fallback xmlns="">
          <p:sp>
            <p:nvSpPr>
              <p:cNvPr id="3" name="Content Placeholder 2">
                <a:extLst>
                  <a:ext uri="{FF2B5EF4-FFF2-40B4-BE49-F238E27FC236}">
                    <a16:creationId xmlns:a16="http://schemas.microsoft.com/office/drawing/2014/main" id="{A9C628BC-D60C-4F69-9F77-4F281E950A80}"/>
                  </a:ext>
                </a:extLst>
              </p:cNvPr>
              <p:cNvSpPr>
                <a:spLocks noGrp="1" noRot="1" noChangeAspect="1" noMove="1" noResize="1" noEditPoints="1" noAdjustHandles="1" noChangeArrowheads="1" noChangeShapeType="1" noTextEdit="1"/>
              </p:cNvSpPr>
              <p:nvPr>
                <p:ph idx="1"/>
              </p:nvPr>
            </p:nvSpPr>
            <p:spPr>
              <a:xfrm>
                <a:off x="838200" y="1846645"/>
                <a:ext cx="10515600" cy="4351338"/>
              </a:xfrm>
              <a:blipFill>
                <a:blip r:embed="rId3"/>
                <a:stretch>
                  <a:fillRect l="-1043" t="-3221"/>
                </a:stretch>
              </a:blipFill>
            </p:spPr>
            <p:txBody>
              <a:bodyPr/>
              <a:lstStyle/>
              <a:p>
                <a:r>
                  <a:rPr lang="en-IL">
                    <a:noFill/>
                  </a:rPr>
                  <a:t> </a:t>
                </a:r>
              </a:p>
            </p:txBody>
          </p:sp>
        </mc:Fallback>
      </mc:AlternateContent>
    </p:spTree>
    <p:extLst>
      <p:ext uri="{BB962C8B-B14F-4D97-AF65-F5344CB8AC3E}">
        <p14:creationId xmlns:p14="http://schemas.microsoft.com/office/powerpoint/2010/main" val="1271735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77FA-2FD7-4A12-AB57-B5ED7800ADB7}"/>
              </a:ext>
            </a:extLst>
          </p:cNvPr>
          <p:cNvSpPr>
            <a:spLocks noGrp="1"/>
          </p:cNvSpPr>
          <p:nvPr>
            <p:ph type="title"/>
          </p:nvPr>
        </p:nvSpPr>
        <p:spPr/>
        <p:txBody>
          <a:bodyPr/>
          <a:lstStyle/>
          <a:p>
            <a:pPr algn="ctr"/>
            <a:r>
              <a:rPr lang="en-US" dirty="0"/>
              <a:t>Signal to Noise Ratio</a:t>
            </a:r>
            <a:endParaRPr lang="en-IL" dirty="0"/>
          </a:p>
        </p:txBody>
      </p:sp>
      <p:pic>
        <p:nvPicPr>
          <p:cNvPr id="4" name="Picture 3">
            <a:extLst>
              <a:ext uri="{FF2B5EF4-FFF2-40B4-BE49-F238E27FC236}">
                <a16:creationId xmlns:a16="http://schemas.microsoft.com/office/drawing/2014/main" id="{F3A4A95A-E452-4132-803A-F005B86B8D09}"/>
              </a:ext>
            </a:extLst>
          </p:cNvPr>
          <p:cNvPicPr>
            <a:picLocks noChangeAspect="1"/>
          </p:cNvPicPr>
          <p:nvPr/>
        </p:nvPicPr>
        <p:blipFill>
          <a:blip r:embed="rId2"/>
          <a:stretch>
            <a:fillRect/>
          </a:stretch>
        </p:blipFill>
        <p:spPr>
          <a:xfrm>
            <a:off x="1285227" y="1690688"/>
            <a:ext cx="9621545" cy="4802187"/>
          </a:xfrm>
          <a:prstGeom prst="rect">
            <a:avLst/>
          </a:prstGeom>
        </p:spPr>
      </p:pic>
    </p:spTree>
    <p:extLst>
      <p:ext uri="{BB962C8B-B14F-4D97-AF65-F5344CB8AC3E}">
        <p14:creationId xmlns:p14="http://schemas.microsoft.com/office/powerpoint/2010/main" val="3003928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8A679-9536-49F1-8E30-AA71C6130BF6}"/>
              </a:ext>
            </a:extLst>
          </p:cNvPr>
          <p:cNvSpPr>
            <a:spLocks noGrp="1"/>
          </p:cNvSpPr>
          <p:nvPr>
            <p:ph type="title"/>
          </p:nvPr>
        </p:nvSpPr>
        <p:spPr/>
        <p:txBody>
          <a:bodyPr/>
          <a:lstStyle/>
          <a:p>
            <a:pPr algn="ctr"/>
            <a:r>
              <a:rPr lang="en-US" dirty="0"/>
              <a:t>Main Idea</a:t>
            </a:r>
            <a:endParaRPr lang="en-IL" dirty="0"/>
          </a:p>
        </p:txBody>
      </p:sp>
      <p:sp>
        <p:nvSpPr>
          <p:cNvPr id="3" name="Content Placeholder 2">
            <a:extLst>
              <a:ext uri="{FF2B5EF4-FFF2-40B4-BE49-F238E27FC236}">
                <a16:creationId xmlns:a16="http://schemas.microsoft.com/office/drawing/2014/main" id="{B4B1E1C0-C739-4FF7-9466-8C9C641A9B00}"/>
              </a:ext>
            </a:extLst>
          </p:cNvPr>
          <p:cNvSpPr>
            <a:spLocks noGrp="1"/>
          </p:cNvSpPr>
          <p:nvPr>
            <p:ph idx="1"/>
          </p:nvPr>
        </p:nvSpPr>
        <p:spPr/>
        <p:txBody>
          <a:bodyPr/>
          <a:lstStyle/>
          <a:p>
            <a:r>
              <a:rPr lang="en-US" dirty="0"/>
              <a:t>Intuitively, some denoising time steps may be more critical than others for sample quality.</a:t>
            </a:r>
          </a:p>
          <a:p>
            <a:endParaRPr lang="en-US" dirty="0"/>
          </a:p>
          <a:p>
            <a:r>
              <a:rPr lang="en-US" dirty="0"/>
              <a:t>This work explores the importance of each denoising timestep during training and how it affects sample quality.</a:t>
            </a:r>
          </a:p>
          <a:p>
            <a:endParaRPr lang="en-US" dirty="0"/>
          </a:p>
          <a:p>
            <a:r>
              <a:rPr lang="en-US" dirty="0"/>
              <a:t>A new loss function is proposed that weights each timestep differently during training.</a:t>
            </a:r>
            <a:endParaRPr lang="en-IL" dirty="0"/>
          </a:p>
        </p:txBody>
      </p:sp>
    </p:spTree>
    <p:extLst>
      <p:ext uri="{BB962C8B-B14F-4D97-AF65-F5344CB8AC3E}">
        <p14:creationId xmlns:p14="http://schemas.microsoft.com/office/powerpoint/2010/main" val="1128814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9365BD8-FE15-4772-A4BC-013CF8449D1F}"/>
                  </a:ext>
                </a:extLst>
              </p:cNvPr>
              <p:cNvSpPr>
                <a:spLocks noGrp="1"/>
              </p:cNvSpPr>
              <p:nvPr>
                <p:ph type="title"/>
              </p:nvPr>
            </p:nvSpPr>
            <p:spPr>
              <a:xfrm>
                <a:off x="838200" y="184666"/>
                <a:ext cx="10515600" cy="1325563"/>
              </a:xfrm>
            </p:spPr>
            <p:txBody>
              <a:bodyPr>
                <a:normAutofit/>
              </a:bodyPr>
              <a:lstStyle/>
              <a:p>
                <a:pPr algn="ctr"/>
                <a14:m>
                  <m:oMath xmlns:m="http://schemas.openxmlformats.org/officeDocument/2006/math">
                    <m:sSub>
                      <m:sSubPr>
                        <m:ctrlPr>
                          <a:rPr lang="en-US" sz="4000" i="1" dirty="0">
                            <a:latin typeface="Cambria Math" panose="02040503050406030204" pitchFamily="18" charset="0"/>
                          </a:rPr>
                        </m:ctrlPr>
                      </m:sSubPr>
                      <m:e>
                        <m:r>
                          <a:rPr lang="en-US" sz="4000" i="1" dirty="0">
                            <a:latin typeface="Cambria Math" panose="02040503050406030204" pitchFamily="18" charset="0"/>
                          </a:rPr>
                          <m:t>𝑥</m:t>
                        </m:r>
                      </m:e>
                      <m:sub>
                        <m:r>
                          <a:rPr lang="en-US" sz="4000" i="1" dirty="0">
                            <a:latin typeface="Cambria Math" panose="02040503050406030204" pitchFamily="18" charset="0"/>
                          </a:rPr>
                          <m:t>0</m:t>
                        </m:r>
                      </m:sub>
                    </m:sSub>
                  </m:oMath>
                </a14:m>
                <a:r>
                  <a:rPr lang="en-US" sz="4000" dirty="0"/>
                  <a:t> Significance</a:t>
                </a:r>
                <a:endParaRPr lang="en-IL" sz="4000" dirty="0"/>
              </a:p>
            </p:txBody>
          </p:sp>
        </mc:Choice>
        <mc:Fallback xmlns="">
          <p:sp>
            <p:nvSpPr>
              <p:cNvPr id="2" name="Title 1">
                <a:extLst>
                  <a:ext uri="{FF2B5EF4-FFF2-40B4-BE49-F238E27FC236}">
                    <a16:creationId xmlns:a16="http://schemas.microsoft.com/office/drawing/2014/main" id="{C9365BD8-FE15-4772-A4BC-013CF8449D1F}"/>
                  </a:ext>
                </a:extLst>
              </p:cNvPr>
              <p:cNvSpPr>
                <a:spLocks noGrp="1" noRot="1" noChangeAspect="1" noMove="1" noResize="1" noEditPoints="1" noAdjustHandles="1" noChangeArrowheads="1" noChangeShapeType="1" noTextEdit="1"/>
              </p:cNvSpPr>
              <p:nvPr>
                <p:ph type="title"/>
              </p:nvPr>
            </p:nvSpPr>
            <p:spPr>
              <a:xfrm>
                <a:off x="838200" y="184666"/>
                <a:ext cx="10515600" cy="1325563"/>
              </a:xfrm>
              <a:blipFill>
                <a:blip r:embed="rId3"/>
                <a:stretch>
                  <a:fillRect/>
                </a:stretch>
              </a:blipFill>
            </p:spPr>
            <p:txBody>
              <a:bodyPr/>
              <a:lstStyle/>
              <a:p>
                <a:r>
                  <a:rPr lang="en-IL">
                    <a:noFill/>
                  </a:rPr>
                  <a:t> </a:t>
                </a:r>
              </a:p>
            </p:txBody>
          </p:sp>
        </mc:Fallback>
      </mc:AlternateContent>
      <p:sp>
        <p:nvSpPr>
          <p:cNvPr id="4" name="TextBox 3">
            <a:extLst>
              <a:ext uri="{FF2B5EF4-FFF2-40B4-BE49-F238E27FC236}">
                <a16:creationId xmlns:a16="http://schemas.microsoft.com/office/drawing/2014/main" id="{677899E1-FE2A-4C7B-BCA6-2D3D75CC8185}"/>
              </a:ext>
            </a:extLst>
          </p:cNvPr>
          <p:cNvSpPr txBox="1"/>
          <p:nvPr/>
        </p:nvSpPr>
        <p:spPr>
          <a:xfrm>
            <a:off x="10829126" y="0"/>
            <a:ext cx="1383712" cy="369332"/>
          </a:xfrm>
          <a:prstGeom prst="rect">
            <a:avLst/>
          </a:prstGeom>
          <a:noFill/>
        </p:spPr>
        <p:txBody>
          <a:bodyPr wrap="none" rtlCol="0">
            <a:spAutoFit/>
          </a:bodyPr>
          <a:lstStyle/>
          <a:p>
            <a:r>
              <a:rPr lang="en-US" b="1" dirty="0">
                <a:solidFill>
                  <a:srgbClr val="FF0000"/>
                </a:solidFill>
              </a:rPr>
              <a:t>Not in paper</a:t>
            </a:r>
            <a:endParaRPr lang="en-IL" b="1" dirty="0">
              <a:solidFill>
                <a:srgbClr val="FF0000"/>
              </a:solidFill>
            </a:endParaRPr>
          </a:p>
        </p:txBody>
      </p:sp>
      <p:pic>
        <p:nvPicPr>
          <p:cNvPr id="11" name="Picture 10">
            <a:extLst>
              <a:ext uri="{FF2B5EF4-FFF2-40B4-BE49-F238E27FC236}">
                <a16:creationId xmlns:a16="http://schemas.microsoft.com/office/drawing/2014/main" id="{320F9A76-E6C0-4799-B0BC-33B4252FAF11}"/>
              </a:ext>
            </a:extLst>
          </p:cNvPr>
          <p:cNvPicPr>
            <a:picLocks noChangeAspect="1"/>
          </p:cNvPicPr>
          <p:nvPr/>
        </p:nvPicPr>
        <p:blipFill>
          <a:blip r:embed="rId4"/>
          <a:stretch>
            <a:fillRect/>
          </a:stretch>
        </p:blipFill>
        <p:spPr>
          <a:xfrm>
            <a:off x="729916" y="1346109"/>
            <a:ext cx="10732168" cy="5415639"/>
          </a:xfrm>
          <a:prstGeom prst="rect">
            <a:avLst/>
          </a:prstGeom>
        </p:spPr>
      </p:pic>
    </p:spTree>
    <p:extLst>
      <p:ext uri="{BB962C8B-B14F-4D97-AF65-F5344CB8AC3E}">
        <p14:creationId xmlns:p14="http://schemas.microsoft.com/office/powerpoint/2010/main" val="424341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C43F-4DF0-4678-A2C2-9E8DC7524056}"/>
              </a:ext>
            </a:extLst>
          </p:cNvPr>
          <p:cNvSpPr>
            <a:spLocks noGrp="1"/>
          </p:cNvSpPr>
          <p:nvPr>
            <p:ph type="title"/>
          </p:nvPr>
        </p:nvSpPr>
        <p:spPr/>
        <p:txBody>
          <a:bodyPr/>
          <a:lstStyle/>
          <a:p>
            <a:pPr algn="ctr"/>
            <a:r>
              <a:rPr lang="en-US" dirty="0"/>
              <a:t>Noise Levels</a:t>
            </a:r>
            <a:endParaRPr lang="en-IL" dirty="0"/>
          </a:p>
        </p:txBody>
      </p:sp>
      <p:sp>
        <p:nvSpPr>
          <p:cNvPr id="3" name="Content Placeholder 2">
            <a:extLst>
              <a:ext uri="{FF2B5EF4-FFF2-40B4-BE49-F238E27FC236}">
                <a16:creationId xmlns:a16="http://schemas.microsoft.com/office/drawing/2014/main" id="{F6F86E5F-7554-4C84-A8F4-B3961F65A78B}"/>
              </a:ext>
            </a:extLst>
          </p:cNvPr>
          <p:cNvSpPr>
            <a:spLocks noGrp="1"/>
          </p:cNvSpPr>
          <p:nvPr>
            <p:ph idx="1"/>
          </p:nvPr>
        </p:nvSpPr>
        <p:spPr>
          <a:xfrm>
            <a:off x="838200" y="1600200"/>
            <a:ext cx="10423358" cy="4576763"/>
          </a:xfrm>
        </p:spPr>
        <p:txBody>
          <a:bodyPr>
            <a:normAutofit/>
          </a:bodyPr>
          <a:lstStyle/>
          <a:p>
            <a:r>
              <a:rPr lang="en-US" sz="2600" dirty="0"/>
              <a:t>The authors define 3 noise levels: coarse (high noise), content (medium noise) and cleanup (little noise). They hypothesize that:</a:t>
            </a:r>
          </a:p>
          <a:p>
            <a:pPr marL="971550" lvl="1" indent="-514350">
              <a:buFont typeface="+mj-lt"/>
              <a:buAutoNum type="arabicPeriod"/>
            </a:pPr>
            <a:r>
              <a:rPr lang="en-US" sz="2200" dirty="0">
                <a:solidFill>
                  <a:schemeClr val="bg1"/>
                </a:solidFill>
              </a:rPr>
              <a:t>They hypothesize that diffusion models learn coarse features (e.g., global color structure) at steps of small SNRs, perceptually rich contents at medium SNRs and remove remaining noise at large SNRs.</a:t>
            </a:r>
          </a:p>
          <a:p>
            <a:pPr marL="971550" lvl="1" indent="-514350">
              <a:buFont typeface="+mj-lt"/>
              <a:buAutoNum type="arabicPeriod"/>
            </a:pPr>
            <a:r>
              <a:rPr lang="en-US" sz="2200" dirty="0">
                <a:solidFill>
                  <a:schemeClr val="bg1"/>
                </a:solidFill>
              </a:rPr>
              <a:t>The cleanup noise level is less important for generating high quality samples.</a:t>
            </a:r>
          </a:p>
          <a:p>
            <a:pPr marL="0" indent="0">
              <a:buNone/>
            </a:pPr>
            <a:endParaRPr lang="en-US" sz="2600" dirty="0"/>
          </a:p>
          <a:p>
            <a:endParaRPr lang="en-US" sz="2600" dirty="0"/>
          </a:p>
        </p:txBody>
      </p:sp>
      <p:sp>
        <p:nvSpPr>
          <p:cNvPr id="5" name="TextBox 4">
            <a:extLst>
              <a:ext uri="{FF2B5EF4-FFF2-40B4-BE49-F238E27FC236}">
                <a16:creationId xmlns:a16="http://schemas.microsoft.com/office/drawing/2014/main" id="{E906F49F-A646-4562-BB23-180FE5C526AD}"/>
              </a:ext>
            </a:extLst>
          </p:cNvPr>
          <p:cNvSpPr txBox="1"/>
          <p:nvPr/>
        </p:nvSpPr>
        <p:spPr>
          <a:xfrm>
            <a:off x="8025064" y="6160289"/>
            <a:ext cx="3856697" cy="369332"/>
          </a:xfrm>
          <a:prstGeom prst="rect">
            <a:avLst/>
          </a:prstGeom>
          <a:noFill/>
        </p:spPr>
        <p:txBody>
          <a:bodyPr wrap="none" rtlCol="0">
            <a:spAutoFit/>
          </a:bodyPr>
          <a:lstStyle/>
          <a:p>
            <a:r>
              <a:rPr lang="en-US" dirty="0"/>
              <a:t>Modified image from Nichol et al. 2021</a:t>
            </a:r>
            <a:endParaRPr lang="en-IL" dirty="0"/>
          </a:p>
        </p:txBody>
      </p:sp>
      <p:grpSp>
        <p:nvGrpSpPr>
          <p:cNvPr id="12" name="Group 11">
            <a:extLst>
              <a:ext uri="{FF2B5EF4-FFF2-40B4-BE49-F238E27FC236}">
                <a16:creationId xmlns:a16="http://schemas.microsoft.com/office/drawing/2014/main" id="{79FDF9E6-A8D7-4F4D-933B-CC2917CDB1E3}"/>
              </a:ext>
            </a:extLst>
          </p:cNvPr>
          <p:cNvGrpSpPr/>
          <p:nvPr/>
        </p:nvGrpSpPr>
        <p:grpSpPr>
          <a:xfrm>
            <a:off x="930442" y="4166589"/>
            <a:ext cx="10339137" cy="1957605"/>
            <a:chOff x="1014663" y="3469316"/>
            <a:chExt cx="10339137" cy="1957605"/>
          </a:xfrm>
        </p:grpSpPr>
        <p:pic>
          <p:nvPicPr>
            <p:cNvPr id="4" name="Picture 3">
              <a:extLst>
                <a:ext uri="{FF2B5EF4-FFF2-40B4-BE49-F238E27FC236}">
                  <a16:creationId xmlns:a16="http://schemas.microsoft.com/office/drawing/2014/main" id="{283B9879-40EE-41D2-B38F-BB5461BA541E}"/>
                </a:ext>
              </a:extLst>
            </p:cNvPr>
            <p:cNvPicPr>
              <a:picLocks noChangeAspect="1"/>
            </p:cNvPicPr>
            <p:nvPr/>
          </p:nvPicPr>
          <p:blipFill>
            <a:blip r:embed="rId3"/>
            <a:stretch>
              <a:fillRect/>
            </a:stretch>
          </p:blipFill>
          <p:spPr>
            <a:xfrm>
              <a:off x="1014663" y="4484480"/>
              <a:ext cx="10339137" cy="942441"/>
            </a:xfrm>
            <a:prstGeom prst="rect">
              <a:avLst/>
            </a:prstGeom>
          </p:spPr>
        </p:pic>
        <p:sp>
          <p:nvSpPr>
            <p:cNvPr id="6" name="Left Brace 5">
              <a:extLst>
                <a:ext uri="{FF2B5EF4-FFF2-40B4-BE49-F238E27FC236}">
                  <a16:creationId xmlns:a16="http://schemas.microsoft.com/office/drawing/2014/main" id="{91F49BA2-364A-4809-8630-864133E3D469}"/>
                </a:ext>
              </a:extLst>
            </p:cNvPr>
            <p:cNvSpPr/>
            <p:nvPr/>
          </p:nvSpPr>
          <p:spPr>
            <a:xfrm rot="5400000">
              <a:off x="2131595" y="2802065"/>
              <a:ext cx="565483" cy="27993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7" name="Left Brace 6">
              <a:extLst>
                <a:ext uri="{FF2B5EF4-FFF2-40B4-BE49-F238E27FC236}">
                  <a16:creationId xmlns:a16="http://schemas.microsoft.com/office/drawing/2014/main" id="{22EA2365-3F61-4C33-9F94-5B47750352CB}"/>
                </a:ext>
              </a:extLst>
            </p:cNvPr>
            <p:cNvSpPr/>
            <p:nvPr/>
          </p:nvSpPr>
          <p:spPr>
            <a:xfrm rot="5400000">
              <a:off x="5522496" y="2210514"/>
              <a:ext cx="565483" cy="39824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8" name="Left Brace 7">
              <a:extLst>
                <a:ext uri="{FF2B5EF4-FFF2-40B4-BE49-F238E27FC236}">
                  <a16:creationId xmlns:a16="http://schemas.microsoft.com/office/drawing/2014/main" id="{3264E936-9539-4ED4-AE83-50EF1198D1FA}"/>
                </a:ext>
              </a:extLst>
            </p:cNvPr>
            <p:cNvSpPr/>
            <p:nvPr/>
          </p:nvSpPr>
          <p:spPr>
            <a:xfrm rot="5400000">
              <a:off x="9292389" y="2423070"/>
              <a:ext cx="565483" cy="35573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9" name="TextBox 8">
              <a:extLst>
                <a:ext uri="{FF2B5EF4-FFF2-40B4-BE49-F238E27FC236}">
                  <a16:creationId xmlns:a16="http://schemas.microsoft.com/office/drawing/2014/main" id="{2E9CC7FA-8A68-4BD1-B2A5-DF634F028092}"/>
                </a:ext>
              </a:extLst>
            </p:cNvPr>
            <p:cNvSpPr txBox="1"/>
            <p:nvPr/>
          </p:nvSpPr>
          <p:spPr>
            <a:xfrm>
              <a:off x="1126957" y="3469316"/>
              <a:ext cx="2574758" cy="369332"/>
            </a:xfrm>
            <a:prstGeom prst="rect">
              <a:avLst/>
            </a:prstGeom>
            <a:noFill/>
          </p:spPr>
          <p:txBody>
            <a:bodyPr wrap="square" rtlCol="0">
              <a:spAutoFit/>
            </a:bodyPr>
            <a:lstStyle/>
            <a:p>
              <a:pPr algn="ctr"/>
              <a:r>
                <a:rPr lang="en-US" dirty="0"/>
                <a:t>cleanup</a:t>
              </a:r>
              <a:endParaRPr lang="en-IL" dirty="0"/>
            </a:p>
          </p:txBody>
        </p:sp>
        <p:sp>
          <p:nvSpPr>
            <p:cNvPr id="10" name="TextBox 9">
              <a:extLst>
                <a:ext uri="{FF2B5EF4-FFF2-40B4-BE49-F238E27FC236}">
                  <a16:creationId xmlns:a16="http://schemas.microsoft.com/office/drawing/2014/main" id="{50E261A2-A4C9-4644-8098-276B792D372F}"/>
                </a:ext>
              </a:extLst>
            </p:cNvPr>
            <p:cNvSpPr txBox="1"/>
            <p:nvPr/>
          </p:nvSpPr>
          <p:spPr>
            <a:xfrm>
              <a:off x="4517858" y="3469768"/>
              <a:ext cx="2574758" cy="369332"/>
            </a:xfrm>
            <a:prstGeom prst="rect">
              <a:avLst/>
            </a:prstGeom>
            <a:noFill/>
          </p:spPr>
          <p:txBody>
            <a:bodyPr wrap="square" rtlCol="0">
              <a:spAutoFit/>
            </a:bodyPr>
            <a:lstStyle/>
            <a:p>
              <a:pPr algn="ctr"/>
              <a:r>
                <a:rPr lang="en-US" dirty="0"/>
                <a:t>content</a:t>
              </a:r>
              <a:endParaRPr lang="en-IL" dirty="0"/>
            </a:p>
          </p:txBody>
        </p:sp>
        <p:sp>
          <p:nvSpPr>
            <p:cNvPr id="11" name="TextBox 10">
              <a:extLst>
                <a:ext uri="{FF2B5EF4-FFF2-40B4-BE49-F238E27FC236}">
                  <a16:creationId xmlns:a16="http://schemas.microsoft.com/office/drawing/2014/main" id="{F4835AA1-FF5F-43E5-8DC6-6DBACEAD9493}"/>
                </a:ext>
              </a:extLst>
            </p:cNvPr>
            <p:cNvSpPr txBox="1"/>
            <p:nvPr/>
          </p:nvSpPr>
          <p:spPr>
            <a:xfrm>
              <a:off x="8287751" y="3469316"/>
              <a:ext cx="2574758" cy="369332"/>
            </a:xfrm>
            <a:prstGeom prst="rect">
              <a:avLst/>
            </a:prstGeom>
            <a:noFill/>
          </p:spPr>
          <p:txBody>
            <a:bodyPr wrap="square" rtlCol="0">
              <a:spAutoFit/>
            </a:bodyPr>
            <a:lstStyle/>
            <a:p>
              <a:pPr algn="ctr"/>
              <a:r>
                <a:rPr lang="en-US" dirty="0"/>
                <a:t>coarse</a:t>
              </a:r>
              <a:endParaRPr lang="en-IL" dirty="0"/>
            </a:p>
          </p:txBody>
        </p:sp>
      </p:grpSp>
    </p:spTree>
    <p:extLst>
      <p:ext uri="{BB962C8B-B14F-4D97-AF65-F5344CB8AC3E}">
        <p14:creationId xmlns:p14="http://schemas.microsoft.com/office/powerpoint/2010/main" val="123447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C43F-4DF0-4678-A2C2-9E8DC7524056}"/>
              </a:ext>
            </a:extLst>
          </p:cNvPr>
          <p:cNvSpPr>
            <a:spLocks noGrp="1"/>
          </p:cNvSpPr>
          <p:nvPr>
            <p:ph type="title"/>
          </p:nvPr>
        </p:nvSpPr>
        <p:spPr/>
        <p:txBody>
          <a:bodyPr/>
          <a:lstStyle/>
          <a:p>
            <a:pPr algn="ctr"/>
            <a:r>
              <a:rPr lang="en-US" dirty="0"/>
              <a:t>Noise Levels</a:t>
            </a:r>
            <a:endParaRPr lang="en-IL" dirty="0"/>
          </a:p>
        </p:txBody>
      </p:sp>
      <p:sp>
        <p:nvSpPr>
          <p:cNvPr id="3" name="Content Placeholder 2">
            <a:extLst>
              <a:ext uri="{FF2B5EF4-FFF2-40B4-BE49-F238E27FC236}">
                <a16:creationId xmlns:a16="http://schemas.microsoft.com/office/drawing/2014/main" id="{F6F86E5F-7554-4C84-A8F4-B3961F65A78B}"/>
              </a:ext>
            </a:extLst>
          </p:cNvPr>
          <p:cNvSpPr>
            <a:spLocks noGrp="1"/>
          </p:cNvSpPr>
          <p:nvPr>
            <p:ph idx="1"/>
          </p:nvPr>
        </p:nvSpPr>
        <p:spPr>
          <a:xfrm>
            <a:off x="838200" y="1600200"/>
            <a:ext cx="10423358" cy="4576763"/>
          </a:xfrm>
        </p:spPr>
        <p:txBody>
          <a:bodyPr>
            <a:normAutofit/>
          </a:bodyPr>
          <a:lstStyle/>
          <a:p>
            <a:r>
              <a:rPr lang="en-US" sz="2600" dirty="0"/>
              <a:t>The authors define 3 noise levels: coarse (high noise), content (medium noise) and cleanup (little noise). They hypothesize that:</a:t>
            </a:r>
          </a:p>
          <a:p>
            <a:pPr marL="971550" lvl="1" indent="-514350">
              <a:buFont typeface="+mj-lt"/>
              <a:buAutoNum type="arabicPeriod"/>
            </a:pPr>
            <a:r>
              <a:rPr lang="en-US" sz="2200" dirty="0"/>
              <a:t>Diffusion models learn coarse features (e.g., global color structure) at steps of small SNRs, perceptually rich contents at medium SNRs and remove remaining noise at large SNRs.</a:t>
            </a:r>
          </a:p>
          <a:p>
            <a:pPr marL="971550" lvl="1" indent="-514350">
              <a:buFont typeface="+mj-lt"/>
              <a:buAutoNum type="arabicPeriod"/>
            </a:pPr>
            <a:r>
              <a:rPr lang="en-US" sz="2200" dirty="0">
                <a:solidFill>
                  <a:schemeClr val="bg1"/>
                </a:solidFill>
              </a:rPr>
              <a:t>The cleanup noise level is less important for generating high quality samples.</a:t>
            </a:r>
          </a:p>
          <a:p>
            <a:pPr marL="0" indent="0">
              <a:buNone/>
            </a:pPr>
            <a:endParaRPr lang="en-US" sz="2600" dirty="0"/>
          </a:p>
          <a:p>
            <a:endParaRPr lang="en-US" sz="2600" dirty="0"/>
          </a:p>
        </p:txBody>
      </p:sp>
      <p:sp>
        <p:nvSpPr>
          <p:cNvPr id="5" name="TextBox 4">
            <a:extLst>
              <a:ext uri="{FF2B5EF4-FFF2-40B4-BE49-F238E27FC236}">
                <a16:creationId xmlns:a16="http://schemas.microsoft.com/office/drawing/2014/main" id="{E906F49F-A646-4562-BB23-180FE5C526AD}"/>
              </a:ext>
            </a:extLst>
          </p:cNvPr>
          <p:cNvSpPr txBox="1"/>
          <p:nvPr/>
        </p:nvSpPr>
        <p:spPr>
          <a:xfrm>
            <a:off x="8025064" y="6160289"/>
            <a:ext cx="3856697" cy="369332"/>
          </a:xfrm>
          <a:prstGeom prst="rect">
            <a:avLst/>
          </a:prstGeom>
          <a:noFill/>
        </p:spPr>
        <p:txBody>
          <a:bodyPr wrap="none" rtlCol="0">
            <a:spAutoFit/>
          </a:bodyPr>
          <a:lstStyle/>
          <a:p>
            <a:r>
              <a:rPr lang="en-US" dirty="0"/>
              <a:t>Modified image from Nichol et al. 2021</a:t>
            </a:r>
            <a:endParaRPr lang="en-IL" dirty="0"/>
          </a:p>
        </p:txBody>
      </p:sp>
      <p:grpSp>
        <p:nvGrpSpPr>
          <p:cNvPr id="12" name="Group 11">
            <a:extLst>
              <a:ext uri="{FF2B5EF4-FFF2-40B4-BE49-F238E27FC236}">
                <a16:creationId xmlns:a16="http://schemas.microsoft.com/office/drawing/2014/main" id="{79FDF9E6-A8D7-4F4D-933B-CC2917CDB1E3}"/>
              </a:ext>
            </a:extLst>
          </p:cNvPr>
          <p:cNvGrpSpPr/>
          <p:nvPr/>
        </p:nvGrpSpPr>
        <p:grpSpPr>
          <a:xfrm>
            <a:off x="930442" y="4166589"/>
            <a:ext cx="10339137" cy="1957605"/>
            <a:chOff x="1014663" y="3469316"/>
            <a:chExt cx="10339137" cy="1957605"/>
          </a:xfrm>
        </p:grpSpPr>
        <p:pic>
          <p:nvPicPr>
            <p:cNvPr id="4" name="Picture 3">
              <a:extLst>
                <a:ext uri="{FF2B5EF4-FFF2-40B4-BE49-F238E27FC236}">
                  <a16:creationId xmlns:a16="http://schemas.microsoft.com/office/drawing/2014/main" id="{283B9879-40EE-41D2-B38F-BB5461BA541E}"/>
                </a:ext>
              </a:extLst>
            </p:cNvPr>
            <p:cNvPicPr>
              <a:picLocks noChangeAspect="1"/>
            </p:cNvPicPr>
            <p:nvPr/>
          </p:nvPicPr>
          <p:blipFill>
            <a:blip r:embed="rId3"/>
            <a:stretch>
              <a:fillRect/>
            </a:stretch>
          </p:blipFill>
          <p:spPr>
            <a:xfrm>
              <a:off x="1014663" y="4484480"/>
              <a:ext cx="10339137" cy="942441"/>
            </a:xfrm>
            <a:prstGeom prst="rect">
              <a:avLst/>
            </a:prstGeom>
          </p:spPr>
        </p:pic>
        <p:sp>
          <p:nvSpPr>
            <p:cNvPr id="6" name="Left Brace 5">
              <a:extLst>
                <a:ext uri="{FF2B5EF4-FFF2-40B4-BE49-F238E27FC236}">
                  <a16:creationId xmlns:a16="http://schemas.microsoft.com/office/drawing/2014/main" id="{91F49BA2-364A-4809-8630-864133E3D469}"/>
                </a:ext>
              </a:extLst>
            </p:cNvPr>
            <p:cNvSpPr/>
            <p:nvPr/>
          </p:nvSpPr>
          <p:spPr>
            <a:xfrm rot="5400000">
              <a:off x="2131595" y="2802065"/>
              <a:ext cx="565483" cy="27993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7" name="Left Brace 6">
              <a:extLst>
                <a:ext uri="{FF2B5EF4-FFF2-40B4-BE49-F238E27FC236}">
                  <a16:creationId xmlns:a16="http://schemas.microsoft.com/office/drawing/2014/main" id="{22EA2365-3F61-4C33-9F94-5B47750352CB}"/>
                </a:ext>
              </a:extLst>
            </p:cNvPr>
            <p:cNvSpPr/>
            <p:nvPr/>
          </p:nvSpPr>
          <p:spPr>
            <a:xfrm rot="5400000">
              <a:off x="5522496" y="2210514"/>
              <a:ext cx="565483" cy="39824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8" name="Left Brace 7">
              <a:extLst>
                <a:ext uri="{FF2B5EF4-FFF2-40B4-BE49-F238E27FC236}">
                  <a16:creationId xmlns:a16="http://schemas.microsoft.com/office/drawing/2014/main" id="{3264E936-9539-4ED4-AE83-50EF1198D1FA}"/>
                </a:ext>
              </a:extLst>
            </p:cNvPr>
            <p:cNvSpPr/>
            <p:nvPr/>
          </p:nvSpPr>
          <p:spPr>
            <a:xfrm rot="5400000">
              <a:off x="9292389" y="2423070"/>
              <a:ext cx="565483" cy="35573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9" name="TextBox 8">
              <a:extLst>
                <a:ext uri="{FF2B5EF4-FFF2-40B4-BE49-F238E27FC236}">
                  <a16:creationId xmlns:a16="http://schemas.microsoft.com/office/drawing/2014/main" id="{2E9CC7FA-8A68-4BD1-B2A5-DF634F028092}"/>
                </a:ext>
              </a:extLst>
            </p:cNvPr>
            <p:cNvSpPr txBox="1"/>
            <p:nvPr/>
          </p:nvSpPr>
          <p:spPr>
            <a:xfrm>
              <a:off x="1126957" y="3469316"/>
              <a:ext cx="2574758" cy="369332"/>
            </a:xfrm>
            <a:prstGeom prst="rect">
              <a:avLst/>
            </a:prstGeom>
            <a:noFill/>
          </p:spPr>
          <p:txBody>
            <a:bodyPr wrap="square" rtlCol="0">
              <a:spAutoFit/>
            </a:bodyPr>
            <a:lstStyle/>
            <a:p>
              <a:pPr algn="ctr"/>
              <a:r>
                <a:rPr lang="en-US" dirty="0"/>
                <a:t>cleanup</a:t>
              </a:r>
              <a:endParaRPr lang="en-IL" dirty="0"/>
            </a:p>
          </p:txBody>
        </p:sp>
        <p:sp>
          <p:nvSpPr>
            <p:cNvPr id="10" name="TextBox 9">
              <a:extLst>
                <a:ext uri="{FF2B5EF4-FFF2-40B4-BE49-F238E27FC236}">
                  <a16:creationId xmlns:a16="http://schemas.microsoft.com/office/drawing/2014/main" id="{50E261A2-A4C9-4644-8098-276B792D372F}"/>
                </a:ext>
              </a:extLst>
            </p:cNvPr>
            <p:cNvSpPr txBox="1"/>
            <p:nvPr/>
          </p:nvSpPr>
          <p:spPr>
            <a:xfrm>
              <a:off x="4517858" y="3469768"/>
              <a:ext cx="2574758" cy="369332"/>
            </a:xfrm>
            <a:prstGeom prst="rect">
              <a:avLst/>
            </a:prstGeom>
            <a:noFill/>
          </p:spPr>
          <p:txBody>
            <a:bodyPr wrap="square" rtlCol="0">
              <a:spAutoFit/>
            </a:bodyPr>
            <a:lstStyle/>
            <a:p>
              <a:pPr algn="ctr"/>
              <a:r>
                <a:rPr lang="en-US" dirty="0"/>
                <a:t>content</a:t>
              </a:r>
              <a:endParaRPr lang="en-IL" dirty="0"/>
            </a:p>
          </p:txBody>
        </p:sp>
        <p:sp>
          <p:nvSpPr>
            <p:cNvPr id="11" name="TextBox 10">
              <a:extLst>
                <a:ext uri="{FF2B5EF4-FFF2-40B4-BE49-F238E27FC236}">
                  <a16:creationId xmlns:a16="http://schemas.microsoft.com/office/drawing/2014/main" id="{F4835AA1-FF5F-43E5-8DC6-6DBACEAD9493}"/>
                </a:ext>
              </a:extLst>
            </p:cNvPr>
            <p:cNvSpPr txBox="1"/>
            <p:nvPr/>
          </p:nvSpPr>
          <p:spPr>
            <a:xfrm>
              <a:off x="8287751" y="3469316"/>
              <a:ext cx="2574758" cy="369332"/>
            </a:xfrm>
            <a:prstGeom prst="rect">
              <a:avLst/>
            </a:prstGeom>
            <a:noFill/>
          </p:spPr>
          <p:txBody>
            <a:bodyPr wrap="square" rtlCol="0">
              <a:spAutoFit/>
            </a:bodyPr>
            <a:lstStyle/>
            <a:p>
              <a:pPr algn="ctr"/>
              <a:r>
                <a:rPr lang="en-US" dirty="0"/>
                <a:t>coarse</a:t>
              </a:r>
              <a:endParaRPr lang="en-IL" dirty="0"/>
            </a:p>
          </p:txBody>
        </p:sp>
      </p:grpSp>
    </p:spTree>
    <p:extLst>
      <p:ext uri="{BB962C8B-B14F-4D97-AF65-F5344CB8AC3E}">
        <p14:creationId xmlns:p14="http://schemas.microsoft.com/office/powerpoint/2010/main" val="1361706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C43F-4DF0-4678-A2C2-9E8DC7524056}"/>
              </a:ext>
            </a:extLst>
          </p:cNvPr>
          <p:cNvSpPr>
            <a:spLocks noGrp="1"/>
          </p:cNvSpPr>
          <p:nvPr>
            <p:ph type="title"/>
          </p:nvPr>
        </p:nvSpPr>
        <p:spPr/>
        <p:txBody>
          <a:bodyPr/>
          <a:lstStyle/>
          <a:p>
            <a:pPr algn="ctr"/>
            <a:r>
              <a:rPr lang="en-US" dirty="0"/>
              <a:t>Noise Levels</a:t>
            </a:r>
            <a:endParaRPr lang="en-IL" dirty="0"/>
          </a:p>
        </p:txBody>
      </p:sp>
      <p:sp>
        <p:nvSpPr>
          <p:cNvPr id="3" name="Content Placeholder 2">
            <a:extLst>
              <a:ext uri="{FF2B5EF4-FFF2-40B4-BE49-F238E27FC236}">
                <a16:creationId xmlns:a16="http://schemas.microsoft.com/office/drawing/2014/main" id="{F6F86E5F-7554-4C84-A8F4-B3961F65A78B}"/>
              </a:ext>
            </a:extLst>
          </p:cNvPr>
          <p:cNvSpPr>
            <a:spLocks noGrp="1"/>
          </p:cNvSpPr>
          <p:nvPr>
            <p:ph idx="1"/>
          </p:nvPr>
        </p:nvSpPr>
        <p:spPr>
          <a:xfrm>
            <a:off x="838200" y="1600200"/>
            <a:ext cx="10423358" cy="4576763"/>
          </a:xfrm>
        </p:spPr>
        <p:txBody>
          <a:bodyPr>
            <a:normAutofit/>
          </a:bodyPr>
          <a:lstStyle/>
          <a:p>
            <a:r>
              <a:rPr lang="en-US" sz="2600" dirty="0"/>
              <a:t>The authors define 3 noise levels: coarse (high noise), content (medium noise) and cleanup (little noise). They hypothesize that:</a:t>
            </a:r>
          </a:p>
          <a:p>
            <a:pPr marL="971550" lvl="1" indent="-514350">
              <a:buFont typeface="+mj-lt"/>
              <a:buAutoNum type="arabicPeriod"/>
            </a:pPr>
            <a:r>
              <a:rPr lang="en-US" sz="2200" dirty="0"/>
              <a:t>Diffusion models learn coarse features (e.g., global color structure) at steps of small SNRs, perceptually rich contents at medium SNRs and remove remaining noise at large SNRs.</a:t>
            </a:r>
          </a:p>
          <a:p>
            <a:pPr marL="971550" lvl="1" indent="-514350">
              <a:buFont typeface="+mj-lt"/>
              <a:buAutoNum type="arabicPeriod"/>
            </a:pPr>
            <a:r>
              <a:rPr lang="en-US" sz="2200" dirty="0"/>
              <a:t>The cleanup noise level is less important for generating high quality samples.</a:t>
            </a:r>
          </a:p>
          <a:p>
            <a:pPr marL="0" indent="0">
              <a:buNone/>
            </a:pPr>
            <a:endParaRPr lang="en-US" sz="2600" dirty="0"/>
          </a:p>
          <a:p>
            <a:endParaRPr lang="en-US" sz="2600" dirty="0"/>
          </a:p>
        </p:txBody>
      </p:sp>
      <p:sp>
        <p:nvSpPr>
          <p:cNvPr id="5" name="TextBox 4">
            <a:extLst>
              <a:ext uri="{FF2B5EF4-FFF2-40B4-BE49-F238E27FC236}">
                <a16:creationId xmlns:a16="http://schemas.microsoft.com/office/drawing/2014/main" id="{E906F49F-A646-4562-BB23-180FE5C526AD}"/>
              </a:ext>
            </a:extLst>
          </p:cNvPr>
          <p:cNvSpPr txBox="1"/>
          <p:nvPr/>
        </p:nvSpPr>
        <p:spPr>
          <a:xfrm>
            <a:off x="8025064" y="6160289"/>
            <a:ext cx="3856697" cy="369332"/>
          </a:xfrm>
          <a:prstGeom prst="rect">
            <a:avLst/>
          </a:prstGeom>
          <a:noFill/>
        </p:spPr>
        <p:txBody>
          <a:bodyPr wrap="none" rtlCol="0">
            <a:spAutoFit/>
          </a:bodyPr>
          <a:lstStyle/>
          <a:p>
            <a:r>
              <a:rPr lang="en-US" dirty="0"/>
              <a:t>Modified image from Nichol et al. 2021</a:t>
            </a:r>
            <a:endParaRPr lang="en-IL" dirty="0"/>
          </a:p>
        </p:txBody>
      </p:sp>
      <p:grpSp>
        <p:nvGrpSpPr>
          <p:cNvPr id="12" name="Group 11">
            <a:extLst>
              <a:ext uri="{FF2B5EF4-FFF2-40B4-BE49-F238E27FC236}">
                <a16:creationId xmlns:a16="http://schemas.microsoft.com/office/drawing/2014/main" id="{79FDF9E6-A8D7-4F4D-933B-CC2917CDB1E3}"/>
              </a:ext>
            </a:extLst>
          </p:cNvPr>
          <p:cNvGrpSpPr/>
          <p:nvPr/>
        </p:nvGrpSpPr>
        <p:grpSpPr>
          <a:xfrm>
            <a:off x="930442" y="4166589"/>
            <a:ext cx="10339137" cy="1957605"/>
            <a:chOff x="1014663" y="3469316"/>
            <a:chExt cx="10339137" cy="1957605"/>
          </a:xfrm>
        </p:grpSpPr>
        <p:pic>
          <p:nvPicPr>
            <p:cNvPr id="4" name="Picture 3">
              <a:extLst>
                <a:ext uri="{FF2B5EF4-FFF2-40B4-BE49-F238E27FC236}">
                  <a16:creationId xmlns:a16="http://schemas.microsoft.com/office/drawing/2014/main" id="{283B9879-40EE-41D2-B38F-BB5461BA541E}"/>
                </a:ext>
              </a:extLst>
            </p:cNvPr>
            <p:cNvPicPr>
              <a:picLocks noChangeAspect="1"/>
            </p:cNvPicPr>
            <p:nvPr/>
          </p:nvPicPr>
          <p:blipFill>
            <a:blip r:embed="rId3"/>
            <a:stretch>
              <a:fillRect/>
            </a:stretch>
          </p:blipFill>
          <p:spPr>
            <a:xfrm>
              <a:off x="1014663" y="4484480"/>
              <a:ext cx="10339137" cy="942441"/>
            </a:xfrm>
            <a:prstGeom prst="rect">
              <a:avLst/>
            </a:prstGeom>
          </p:spPr>
        </p:pic>
        <p:sp>
          <p:nvSpPr>
            <p:cNvPr id="6" name="Left Brace 5">
              <a:extLst>
                <a:ext uri="{FF2B5EF4-FFF2-40B4-BE49-F238E27FC236}">
                  <a16:creationId xmlns:a16="http://schemas.microsoft.com/office/drawing/2014/main" id="{91F49BA2-364A-4809-8630-864133E3D469}"/>
                </a:ext>
              </a:extLst>
            </p:cNvPr>
            <p:cNvSpPr/>
            <p:nvPr/>
          </p:nvSpPr>
          <p:spPr>
            <a:xfrm rot="5400000">
              <a:off x="2131595" y="2802065"/>
              <a:ext cx="565483" cy="27993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7" name="Left Brace 6">
              <a:extLst>
                <a:ext uri="{FF2B5EF4-FFF2-40B4-BE49-F238E27FC236}">
                  <a16:creationId xmlns:a16="http://schemas.microsoft.com/office/drawing/2014/main" id="{22EA2365-3F61-4C33-9F94-5B47750352CB}"/>
                </a:ext>
              </a:extLst>
            </p:cNvPr>
            <p:cNvSpPr/>
            <p:nvPr/>
          </p:nvSpPr>
          <p:spPr>
            <a:xfrm rot="5400000">
              <a:off x="5522496" y="2210514"/>
              <a:ext cx="565483" cy="398245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8" name="Left Brace 7">
              <a:extLst>
                <a:ext uri="{FF2B5EF4-FFF2-40B4-BE49-F238E27FC236}">
                  <a16:creationId xmlns:a16="http://schemas.microsoft.com/office/drawing/2014/main" id="{3264E936-9539-4ED4-AE83-50EF1198D1FA}"/>
                </a:ext>
              </a:extLst>
            </p:cNvPr>
            <p:cNvSpPr/>
            <p:nvPr/>
          </p:nvSpPr>
          <p:spPr>
            <a:xfrm rot="5400000">
              <a:off x="9292389" y="2423070"/>
              <a:ext cx="565483" cy="35573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9" name="TextBox 8">
              <a:extLst>
                <a:ext uri="{FF2B5EF4-FFF2-40B4-BE49-F238E27FC236}">
                  <a16:creationId xmlns:a16="http://schemas.microsoft.com/office/drawing/2014/main" id="{2E9CC7FA-8A68-4BD1-B2A5-DF634F028092}"/>
                </a:ext>
              </a:extLst>
            </p:cNvPr>
            <p:cNvSpPr txBox="1"/>
            <p:nvPr/>
          </p:nvSpPr>
          <p:spPr>
            <a:xfrm>
              <a:off x="1126957" y="3469316"/>
              <a:ext cx="2574758" cy="369332"/>
            </a:xfrm>
            <a:prstGeom prst="rect">
              <a:avLst/>
            </a:prstGeom>
            <a:noFill/>
          </p:spPr>
          <p:txBody>
            <a:bodyPr wrap="square" rtlCol="0">
              <a:spAutoFit/>
            </a:bodyPr>
            <a:lstStyle/>
            <a:p>
              <a:pPr algn="ctr"/>
              <a:r>
                <a:rPr lang="en-US" dirty="0"/>
                <a:t>cleanup</a:t>
              </a:r>
              <a:endParaRPr lang="en-IL" dirty="0"/>
            </a:p>
          </p:txBody>
        </p:sp>
        <p:sp>
          <p:nvSpPr>
            <p:cNvPr id="10" name="TextBox 9">
              <a:extLst>
                <a:ext uri="{FF2B5EF4-FFF2-40B4-BE49-F238E27FC236}">
                  <a16:creationId xmlns:a16="http://schemas.microsoft.com/office/drawing/2014/main" id="{50E261A2-A4C9-4644-8098-276B792D372F}"/>
                </a:ext>
              </a:extLst>
            </p:cNvPr>
            <p:cNvSpPr txBox="1"/>
            <p:nvPr/>
          </p:nvSpPr>
          <p:spPr>
            <a:xfrm>
              <a:off x="4517858" y="3469768"/>
              <a:ext cx="2574758" cy="369332"/>
            </a:xfrm>
            <a:prstGeom prst="rect">
              <a:avLst/>
            </a:prstGeom>
            <a:noFill/>
          </p:spPr>
          <p:txBody>
            <a:bodyPr wrap="square" rtlCol="0">
              <a:spAutoFit/>
            </a:bodyPr>
            <a:lstStyle/>
            <a:p>
              <a:pPr algn="ctr"/>
              <a:r>
                <a:rPr lang="en-US" dirty="0"/>
                <a:t>content</a:t>
              </a:r>
              <a:endParaRPr lang="en-IL" dirty="0"/>
            </a:p>
          </p:txBody>
        </p:sp>
        <p:sp>
          <p:nvSpPr>
            <p:cNvPr id="11" name="TextBox 10">
              <a:extLst>
                <a:ext uri="{FF2B5EF4-FFF2-40B4-BE49-F238E27FC236}">
                  <a16:creationId xmlns:a16="http://schemas.microsoft.com/office/drawing/2014/main" id="{F4835AA1-FF5F-43E5-8DC6-6DBACEAD9493}"/>
                </a:ext>
              </a:extLst>
            </p:cNvPr>
            <p:cNvSpPr txBox="1"/>
            <p:nvPr/>
          </p:nvSpPr>
          <p:spPr>
            <a:xfrm>
              <a:off x="8287751" y="3469316"/>
              <a:ext cx="2574758" cy="369332"/>
            </a:xfrm>
            <a:prstGeom prst="rect">
              <a:avLst/>
            </a:prstGeom>
            <a:noFill/>
          </p:spPr>
          <p:txBody>
            <a:bodyPr wrap="square" rtlCol="0">
              <a:spAutoFit/>
            </a:bodyPr>
            <a:lstStyle/>
            <a:p>
              <a:pPr algn="ctr"/>
              <a:r>
                <a:rPr lang="en-US" dirty="0"/>
                <a:t>coarse</a:t>
              </a:r>
              <a:endParaRPr lang="en-IL" dirty="0"/>
            </a:p>
          </p:txBody>
        </p:sp>
      </p:grpSp>
    </p:spTree>
    <p:extLst>
      <p:ext uri="{BB962C8B-B14F-4D97-AF65-F5344CB8AC3E}">
        <p14:creationId xmlns:p14="http://schemas.microsoft.com/office/powerpoint/2010/main" val="81105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EE08-6465-4183-AE4E-F86145F96B2A}"/>
              </a:ext>
            </a:extLst>
          </p:cNvPr>
          <p:cNvSpPr>
            <a:spLocks noGrp="1"/>
          </p:cNvSpPr>
          <p:nvPr>
            <p:ph type="title"/>
          </p:nvPr>
        </p:nvSpPr>
        <p:spPr/>
        <p:txBody>
          <a:bodyPr/>
          <a:lstStyle/>
          <a:p>
            <a:pPr algn="ctr"/>
            <a:r>
              <a:rPr lang="en-US" dirty="0"/>
              <a:t>Qualitative Experiment – Hypothesis 2</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78D29F-D7AB-458A-B5E1-B12128C87B6D}"/>
                  </a:ext>
                </a:extLst>
              </p:cNvPr>
              <p:cNvSpPr>
                <a:spLocks noGrp="1"/>
              </p:cNvSpPr>
              <p:nvPr>
                <p:ph idx="1"/>
              </p:nvPr>
            </p:nvSpPr>
            <p:spPr>
              <a:xfrm>
                <a:off x="649703" y="4378514"/>
                <a:ext cx="10892589" cy="2580501"/>
              </a:xfrm>
            </p:spPr>
            <p:txBody>
              <a:bodyPr>
                <a:normAutofit/>
              </a:bodyPr>
              <a:lstStyle/>
              <a:p>
                <a:r>
                  <a:rPr lang="en-US" dirty="0"/>
                  <a:t>They take 3 images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𝑡𝐴</m:t>
                        </m:r>
                      </m:sub>
                    </m:sSub>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𝑡𝐵</m:t>
                        </m:r>
                      </m:sub>
                    </m:sSub>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𝑡</m:t>
                        </m:r>
                      </m:sub>
                      <m:sup>
                        <m:r>
                          <a:rPr lang="en-US" b="0" i="1" dirty="0" smtClean="0">
                            <a:latin typeface="Cambria Math" panose="02040503050406030204" pitchFamily="18" charset="0"/>
                          </a:rPr>
                          <m:t>′</m:t>
                        </m:r>
                      </m:sup>
                    </m:sSubSup>
                  </m:oMath>
                </a14:m>
                <a:r>
                  <a:rPr lang="en-US" dirty="0"/>
                  <a:t>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𝑡𝐴</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𝑡𝐵</m:t>
                        </m:r>
                      </m:sub>
                    </m:sSub>
                  </m:oMath>
                </a14:m>
                <a:r>
                  <a:rPr lang="en-US" dirty="0"/>
                  <a:t> are 2 noisy versions of the same source image at step </a:t>
                </a:r>
                <a14:m>
                  <m:oMath xmlns:m="http://schemas.openxmlformats.org/officeDocument/2006/math">
                    <m:r>
                      <a:rPr lang="en-US" i="1">
                        <a:latin typeface="Cambria Math" panose="02040503050406030204" pitchFamily="18" charset="0"/>
                      </a:rPr>
                      <m:t>𝑡</m:t>
                    </m:r>
                  </m:oMath>
                </a14:m>
                <a:r>
                  <a:rPr lang="en-US" dirty="0"/>
                  <a:t> and </a:t>
                </a:r>
                <a14:m>
                  <m:oMath xmlns:m="http://schemas.openxmlformats.org/officeDocument/2006/math">
                    <m:sSubSup>
                      <m:sSubSupPr>
                        <m:ctrlPr>
                          <a:rPr lang="en-US" i="1" dirty="0">
                            <a:latin typeface="Cambria Math" panose="02040503050406030204" pitchFamily="18" charset="0"/>
                          </a:rPr>
                        </m:ctrlPr>
                      </m:sSubSupPr>
                      <m:e>
                        <m:r>
                          <a:rPr lang="en-US" i="1" dirty="0">
                            <a:latin typeface="Cambria Math" panose="02040503050406030204" pitchFamily="18" charset="0"/>
                          </a:rPr>
                          <m:t>𝑥</m:t>
                        </m:r>
                      </m:e>
                      <m:sub>
                        <m:r>
                          <a:rPr lang="en-US" i="1" dirty="0">
                            <a:latin typeface="Cambria Math" panose="02040503050406030204" pitchFamily="18" charset="0"/>
                          </a:rPr>
                          <m:t>𝑡</m:t>
                        </m:r>
                      </m:sub>
                      <m:sup>
                        <m:r>
                          <a:rPr lang="en-US" i="1" dirty="0">
                            <a:latin typeface="Cambria Math" panose="02040503050406030204" pitchFamily="18" charset="0"/>
                          </a:rPr>
                          <m:t>′</m:t>
                        </m:r>
                      </m:sup>
                    </m:sSubSup>
                  </m:oMath>
                </a14:m>
                <a:r>
                  <a:rPr lang="en-US" dirty="0"/>
                  <a:t> is a noisy image from a different source. </a:t>
                </a:r>
              </a:p>
            </p:txBody>
          </p:sp>
        </mc:Choice>
        <mc:Fallback xmlns="">
          <p:sp>
            <p:nvSpPr>
              <p:cNvPr id="3" name="Content Placeholder 2">
                <a:extLst>
                  <a:ext uri="{FF2B5EF4-FFF2-40B4-BE49-F238E27FC236}">
                    <a16:creationId xmlns:a16="http://schemas.microsoft.com/office/drawing/2014/main" id="{AA78D29F-D7AB-458A-B5E1-B12128C87B6D}"/>
                  </a:ext>
                </a:extLst>
              </p:cNvPr>
              <p:cNvSpPr>
                <a:spLocks noGrp="1" noRot="1" noChangeAspect="1" noMove="1" noResize="1" noEditPoints="1" noAdjustHandles="1" noChangeArrowheads="1" noChangeShapeType="1" noTextEdit="1"/>
              </p:cNvSpPr>
              <p:nvPr>
                <p:ph idx="1"/>
              </p:nvPr>
            </p:nvSpPr>
            <p:spPr>
              <a:xfrm>
                <a:off x="649703" y="4378514"/>
                <a:ext cx="10892589" cy="2580501"/>
              </a:xfrm>
              <a:blipFill>
                <a:blip r:embed="rId3"/>
                <a:stretch>
                  <a:fillRect l="-1008" t="-3774" r="-1512"/>
                </a:stretch>
              </a:blipFill>
            </p:spPr>
            <p:txBody>
              <a:bodyPr/>
              <a:lstStyle/>
              <a:p>
                <a:r>
                  <a:rPr lang="en-IL">
                    <a:noFill/>
                  </a:rPr>
                  <a:t> </a:t>
                </a:r>
              </a:p>
            </p:txBody>
          </p:sp>
        </mc:Fallback>
      </mc:AlternateContent>
      <p:pic>
        <p:nvPicPr>
          <p:cNvPr id="4" name="Picture 3">
            <a:extLst>
              <a:ext uri="{FF2B5EF4-FFF2-40B4-BE49-F238E27FC236}">
                <a16:creationId xmlns:a16="http://schemas.microsoft.com/office/drawing/2014/main" id="{A9F82692-53FA-47C4-96B4-AF299D5F4D4C}"/>
              </a:ext>
            </a:extLst>
          </p:cNvPr>
          <p:cNvPicPr>
            <a:picLocks noChangeAspect="1"/>
          </p:cNvPicPr>
          <p:nvPr/>
        </p:nvPicPr>
        <p:blipFill>
          <a:blip r:embed="rId4"/>
          <a:stretch>
            <a:fillRect/>
          </a:stretch>
        </p:blipFill>
        <p:spPr>
          <a:xfrm>
            <a:off x="838201" y="1401952"/>
            <a:ext cx="10092488" cy="2693418"/>
          </a:xfrm>
          <a:prstGeom prst="rect">
            <a:avLst/>
          </a:prstGeom>
        </p:spPr>
      </p:pic>
      <p:sp>
        <p:nvSpPr>
          <p:cNvPr id="5" name="TextBox 4">
            <a:extLst>
              <a:ext uri="{FF2B5EF4-FFF2-40B4-BE49-F238E27FC236}">
                <a16:creationId xmlns:a16="http://schemas.microsoft.com/office/drawing/2014/main" id="{6D5807A5-166D-4C0B-AC8D-90710F5BAFBF}"/>
              </a:ext>
            </a:extLst>
          </p:cNvPr>
          <p:cNvSpPr txBox="1"/>
          <p:nvPr/>
        </p:nvSpPr>
        <p:spPr>
          <a:xfrm>
            <a:off x="9636260" y="3867610"/>
            <a:ext cx="3011969" cy="369332"/>
          </a:xfrm>
          <a:prstGeom prst="rect">
            <a:avLst/>
          </a:prstGeom>
          <a:noFill/>
        </p:spPr>
        <p:txBody>
          <a:bodyPr wrap="square" rtlCol="0">
            <a:spAutoFit/>
          </a:bodyPr>
          <a:lstStyle/>
          <a:p>
            <a:r>
              <a:rPr lang="en-US" dirty="0"/>
              <a:t>From Choi et al. 2022</a:t>
            </a:r>
            <a:endParaRPr lang="en-IL" dirty="0"/>
          </a:p>
        </p:txBody>
      </p:sp>
    </p:spTree>
    <p:extLst>
      <p:ext uri="{BB962C8B-B14F-4D97-AF65-F5344CB8AC3E}">
        <p14:creationId xmlns:p14="http://schemas.microsoft.com/office/powerpoint/2010/main" val="133395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6AFF-415E-4940-AC7B-A3D6BB1602F7}"/>
              </a:ext>
            </a:extLst>
          </p:cNvPr>
          <p:cNvSpPr>
            <a:spLocks noGrp="1"/>
          </p:cNvSpPr>
          <p:nvPr>
            <p:ph type="title"/>
          </p:nvPr>
        </p:nvSpPr>
        <p:spPr/>
        <p:txBody>
          <a:bodyPr/>
          <a:lstStyle/>
          <a:p>
            <a:pPr algn="ctr"/>
            <a:r>
              <a:rPr lang="en-US" dirty="0"/>
              <a:t>Qualitative Experiment – Hypothesis 1</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B511F1-1B12-4D6E-AD5C-487C40B7C24B}"/>
                  </a:ext>
                </a:extLst>
              </p:cNvPr>
              <p:cNvSpPr>
                <a:spLocks noGrp="1"/>
              </p:cNvSpPr>
              <p:nvPr>
                <p:ph idx="1"/>
              </p:nvPr>
            </p:nvSpPr>
            <p:spPr>
              <a:xfrm>
                <a:off x="838200" y="1825625"/>
                <a:ext cx="3793958" cy="4351338"/>
              </a:xfrm>
            </p:spPr>
            <p:txBody>
              <a:bodyPr/>
              <a:lstStyle/>
              <a:p>
                <a:r>
                  <a:rPr lang="en-US" dirty="0"/>
                  <a:t>They take an input image and corrupt it with different levels of noise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𝑡</m:t>
                        </m:r>
                      </m:sub>
                    </m:sSub>
                  </m:oMath>
                </a14:m>
                <a:r>
                  <a:rPr lang="en-US" dirty="0"/>
                  <a:t> for different </a:t>
                </a:r>
                <a14:m>
                  <m:oMath xmlns:m="http://schemas.openxmlformats.org/officeDocument/2006/math">
                    <m:r>
                      <a:rPr lang="en-US" b="0" i="1" smtClean="0">
                        <a:latin typeface="Cambria Math" panose="02040503050406030204" pitchFamily="18" charset="0"/>
                      </a:rPr>
                      <m:t>𝑡</m:t>
                    </m:r>
                  </m:oMath>
                </a14:m>
                <a:r>
                  <a:rPr lang="en-US" dirty="0"/>
                  <a:t> values).</a:t>
                </a:r>
              </a:p>
              <a:p>
                <a:r>
                  <a:rPr lang="en-US" dirty="0"/>
                  <a:t>They then use a trained diffusion model on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𝑡</m:t>
                        </m:r>
                      </m:sub>
                    </m:sSub>
                  </m:oMath>
                </a14:m>
                <a:r>
                  <a:rPr lang="en-US" dirty="0"/>
                  <a:t> to denoise it back.</a:t>
                </a:r>
                <a:endParaRPr lang="en-IL" dirty="0"/>
              </a:p>
            </p:txBody>
          </p:sp>
        </mc:Choice>
        <mc:Fallback xmlns="">
          <p:sp>
            <p:nvSpPr>
              <p:cNvPr id="3" name="Content Placeholder 2">
                <a:extLst>
                  <a:ext uri="{FF2B5EF4-FFF2-40B4-BE49-F238E27FC236}">
                    <a16:creationId xmlns:a16="http://schemas.microsoft.com/office/drawing/2014/main" id="{C3B511F1-1B12-4D6E-AD5C-487C40B7C24B}"/>
                  </a:ext>
                </a:extLst>
              </p:cNvPr>
              <p:cNvSpPr>
                <a:spLocks noGrp="1" noRot="1" noChangeAspect="1" noMove="1" noResize="1" noEditPoints="1" noAdjustHandles="1" noChangeArrowheads="1" noChangeShapeType="1" noTextEdit="1"/>
              </p:cNvSpPr>
              <p:nvPr>
                <p:ph idx="1"/>
              </p:nvPr>
            </p:nvSpPr>
            <p:spPr>
              <a:xfrm>
                <a:off x="838200" y="1825625"/>
                <a:ext cx="3793958" cy="4351338"/>
              </a:xfrm>
              <a:blipFill>
                <a:blip r:embed="rId3"/>
                <a:stretch>
                  <a:fillRect l="-2894" t="-2241" r="-5305"/>
                </a:stretch>
              </a:blipFill>
            </p:spPr>
            <p:txBody>
              <a:bodyPr/>
              <a:lstStyle/>
              <a:p>
                <a:r>
                  <a:rPr lang="en-IL">
                    <a:noFill/>
                  </a:rPr>
                  <a:t> </a:t>
                </a:r>
              </a:p>
            </p:txBody>
          </p:sp>
        </mc:Fallback>
      </mc:AlternateContent>
      <p:pic>
        <p:nvPicPr>
          <p:cNvPr id="4" name="Picture 3">
            <a:extLst>
              <a:ext uri="{FF2B5EF4-FFF2-40B4-BE49-F238E27FC236}">
                <a16:creationId xmlns:a16="http://schemas.microsoft.com/office/drawing/2014/main" id="{E9520783-84DA-4990-9F13-272F331603F7}"/>
              </a:ext>
            </a:extLst>
          </p:cNvPr>
          <p:cNvPicPr>
            <a:picLocks noChangeAspect="1"/>
          </p:cNvPicPr>
          <p:nvPr/>
        </p:nvPicPr>
        <p:blipFill>
          <a:blip r:embed="rId4"/>
          <a:stretch>
            <a:fillRect/>
          </a:stretch>
        </p:blipFill>
        <p:spPr>
          <a:xfrm>
            <a:off x="4787685" y="2010249"/>
            <a:ext cx="7197955" cy="2837501"/>
          </a:xfrm>
          <a:prstGeom prst="rect">
            <a:avLst/>
          </a:prstGeom>
        </p:spPr>
      </p:pic>
    </p:spTree>
    <p:extLst>
      <p:ext uri="{BB962C8B-B14F-4D97-AF65-F5344CB8AC3E}">
        <p14:creationId xmlns:p14="http://schemas.microsoft.com/office/powerpoint/2010/main" val="1106911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8012-3F9E-4D64-A4C6-1657F85E7A05}"/>
              </a:ext>
            </a:extLst>
          </p:cNvPr>
          <p:cNvSpPr>
            <a:spLocks noGrp="1"/>
          </p:cNvSpPr>
          <p:nvPr>
            <p:ph type="title"/>
          </p:nvPr>
        </p:nvSpPr>
        <p:spPr/>
        <p:txBody>
          <a:bodyPr/>
          <a:lstStyle/>
          <a:p>
            <a:pPr algn="ctr"/>
            <a:r>
              <a:rPr lang="en-US" dirty="0"/>
              <a:t>P2 Loss - Perception Prioritized Weighting</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B588E2-E25D-4B87-AA02-54B30D104763}"/>
                  </a:ext>
                </a:extLst>
              </p:cNvPr>
              <p:cNvSpPr>
                <a:spLocks noGrp="1"/>
              </p:cNvSpPr>
              <p:nvPr>
                <p:ph idx="1"/>
              </p:nvPr>
            </p:nvSpPr>
            <p:spPr/>
            <p:txBody>
              <a:bodyPr>
                <a:normAutofit fontScale="77500" lnSpcReduction="20000"/>
              </a:bodyPr>
              <a:lstStyle/>
              <a:p>
                <a:r>
                  <a:rPr lang="en-US" dirty="0"/>
                  <a:t>We want to give higher weights to steps that are not too easy (images that have very little noise).</a:t>
                </a:r>
              </a:p>
              <a:p>
                <a:endParaRPr lang="en-US" dirty="0"/>
              </a:p>
              <a:p>
                <a:r>
                  <a:rPr lang="en-US" dirty="0">
                    <a:solidFill>
                      <a:schemeClr val="bg1"/>
                    </a:solidFill>
                  </a:rPr>
                  <a:t>The authors suggest a new weighting scheme:</a:t>
                </a:r>
              </a:p>
              <a:p>
                <a:pPr marL="0" indent="0">
                  <a:buNone/>
                </a:pPr>
                <a:endParaRPr lang="en-US" sz="6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m:rPr>
                              <m:sty m:val="p"/>
                            </m:rPr>
                            <a:rPr lang="el-GR" i="1" smtClean="0">
                              <a:solidFill>
                                <a:schemeClr val="bg1"/>
                              </a:solidFill>
                              <a:latin typeface="Cambria Math" panose="02040503050406030204" pitchFamily="18" charset="0"/>
                            </a:rPr>
                            <m:t>λ</m:t>
                          </m:r>
                        </m:e>
                        <m:sub>
                          <m:r>
                            <a:rPr lang="en-US" b="0" i="1" smtClean="0">
                              <a:solidFill>
                                <a:schemeClr val="bg1"/>
                              </a:solidFill>
                              <a:latin typeface="Cambria Math" panose="02040503050406030204" pitchFamily="18" charset="0"/>
                            </a:rPr>
                            <m:t>𝑡</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m:rPr>
                                  <m:nor/>
                                </m:rPr>
                                <a:rPr lang="el-GR" dirty="0">
                                  <a:solidFill>
                                    <a:schemeClr val="bg1"/>
                                  </a:solidFill>
                                </a:rPr>
                                <m:t>λ</m:t>
                              </m:r>
                            </m:e>
                            <m:sub>
                              <m:r>
                                <a:rPr lang="en-US" i="1">
                                  <a:solidFill>
                                    <a:schemeClr val="bg1"/>
                                  </a:solidFill>
                                  <a:latin typeface="Cambria Math" panose="02040503050406030204" pitchFamily="18" charset="0"/>
                                </a:rPr>
                                <m:t>𝑡</m:t>
                              </m:r>
                            </m:sub>
                          </m:sSub>
                        </m:num>
                        <m:den>
                          <m:sSup>
                            <m:sSupPr>
                              <m:ctrlPr>
                                <a:rPr lang="en-US" i="1" smtClean="0">
                                  <a:solidFill>
                                    <a:schemeClr val="bg1"/>
                                  </a:solidFill>
                                  <a:latin typeface="Cambria Math" panose="02040503050406030204" pitchFamily="18" charset="0"/>
                                </a:rPr>
                              </m:ctrlPr>
                            </m:sSupPr>
                            <m:e>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SNR</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𝑡</m:t>
                                      </m:r>
                                    </m:e>
                                  </m:d>
                                </m:e>
                              </m:d>
                            </m:e>
                            <m:sup>
                              <m:r>
                                <m:rPr>
                                  <m:sty m:val="p"/>
                                </m:rPr>
                                <a:rPr lang="el-GR" i="1" smtClean="0">
                                  <a:solidFill>
                                    <a:schemeClr val="bg1"/>
                                  </a:solidFill>
                                  <a:latin typeface="Cambria Math" panose="02040503050406030204" pitchFamily="18" charset="0"/>
                                </a:rPr>
                                <m:t>γ</m:t>
                              </m:r>
                            </m:sup>
                          </m:sSup>
                        </m:den>
                      </m:f>
                    </m:oMath>
                  </m:oMathPara>
                </a14:m>
                <a:endParaRPr lang="en-US" dirty="0">
                  <a:solidFill>
                    <a:schemeClr val="bg1"/>
                  </a:solidFill>
                </a:endParaRPr>
              </a:p>
              <a:p>
                <a:pPr marL="0" indent="0">
                  <a:buNone/>
                </a:pPr>
                <a:endParaRPr lang="en-US" sz="600" dirty="0">
                  <a:solidFill>
                    <a:schemeClr val="bg1"/>
                  </a:solidFill>
                </a:endParaRPr>
              </a:p>
              <a:p>
                <a14:m>
                  <m:oMath xmlns:m="http://schemas.openxmlformats.org/officeDocument/2006/math">
                    <m:r>
                      <m:rPr>
                        <m:sty m:val="p"/>
                      </m:rPr>
                      <a:rPr lang="el-GR" i="1">
                        <a:solidFill>
                          <a:schemeClr val="bg1"/>
                        </a:solidFill>
                        <a:latin typeface="Cambria Math" panose="02040503050406030204" pitchFamily="18" charset="0"/>
                      </a:rPr>
                      <m:t>γ</m:t>
                    </m:r>
                  </m:oMath>
                </a14:m>
                <a:r>
                  <a:rPr lang="en-US" dirty="0">
                    <a:solidFill>
                      <a:schemeClr val="bg1"/>
                    </a:solidFill>
                  </a:rPr>
                  <a:t> is a hyperparameter that controls how much we down-weight the cleanup noise level.</a:t>
                </a:r>
              </a:p>
              <a:p>
                <a:endParaRPr lang="en-US" dirty="0">
                  <a:solidFill>
                    <a:schemeClr val="bg1"/>
                  </a:solidFill>
                </a:endParaRPr>
              </a:p>
              <a:p>
                <a14:m>
                  <m:oMath xmlns:m="http://schemas.openxmlformats.org/officeDocument/2006/math">
                    <m:r>
                      <a:rPr lang="en-US" i="1">
                        <a:solidFill>
                          <a:schemeClr val="bg1"/>
                        </a:solidFill>
                        <a:latin typeface="Cambria Math" panose="02040503050406030204" pitchFamily="18" charset="0"/>
                      </a:rPr>
                      <m:t>𝑘</m:t>
                    </m:r>
                  </m:oMath>
                </a14:m>
                <a:r>
                  <a:rPr lang="en-US" dirty="0">
                    <a:solidFill>
                      <a:schemeClr val="bg1"/>
                    </a:solidFill>
                  </a:rPr>
                  <a:t> is a hyperparameter that prevents exploding weights for extremely small SNRs.</a:t>
                </a:r>
              </a:p>
              <a:p>
                <a:endParaRPr lang="en-US" dirty="0">
                  <a:solidFill>
                    <a:schemeClr val="bg1"/>
                  </a:solidFill>
                </a:endParaRPr>
              </a:p>
              <a:p>
                <a:r>
                  <a:rPr lang="en-US" dirty="0">
                    <a:solidFill>
                      <a:schemeClr val="bg1"/>
                    </a:solidFill>
                  </a:rPr>
                  <a:t>For </a:t>
                </a:r>
                <a14:m>
                  <m:oMath xmlns:m="http://schemas.openxmlformats.org/officeDocument/2006/math">
                    <m:r>
                      <m:rPr>
                        <m:sty m:val="p"/>
                      </m:rPr>
                      <a:rPr lang="el-GR" i="1">
                        <a:solidFill>
                          <a:schemeClr val="bg1"/>
                        </a:solidFill>
                        <a:latin typeface="Cambria Math" panose="02040503050406030204" pitchFamily="18" charset="0"/>
                      </a:rPr>
                      <m:t>γ</m:t>
                    </m:r>
                    <m:r>
                      <a:rPr lang="en-US" b="0" i="1" smtClean="0">
                        <a:solidFill>
                          <a:schemeClr val="bg1"/>
                        </a:solidFill>
                        <a:latin typeface="Cambria Math" panose="02040503050406030204" pitchFamily="18" charset="0"/>
                      </a:rPr>
                      <m:t>=0</m:t>
                    </m:r>
                  </m:oMath>
                </a14:m>
                <a:r>
                  <a:rPr lang="en-US" dirty="0">
                    <a:solidFill>
                      <a:schemeClr val="bg1"/>
                    </a:solidFill>
                  </a:rPr>
                  <a:t> we get the regular case </a:t>
                </a:r>
                <a14:m>
                  <m:oMath xmlns:m="http://schemas.openxmlformats.org/officeDocument/2006/math">
                    <m:sSubSup>
                      <m:sSubSupPr>
                        <m:ctrlPr>
                          <a:rPr lang="en-US" i="1">
                            <a:solidFill>
                              <a:schemeClr val="bg1"/>
                            </a:solidFill>
                            <a:latin typeface="Cambria Math" panose="02040503050406030204" pitchFamily="18" charset="0"/>
                          </a:rPr>
                        </m:ctrlPr>
                      </m:sSubSupPr>
                      <m:e>
                        <m:r>
                          <m:rPr>
                            <m:sty m:val="p"/>
                          </m:rPr>
                          <a:rPr lang="el-GR" i="1">
                            <a:solidFill>
                              <a:schemeClr val="bg1"/>
                            </a:solidFill>
                            <a:latin typeface="Cambria Math" panose="02040503050406030204" pitchFamily="18" charset="0"/>
                          </a:rPr>
                          <m:t>λ</m:t>
                        </m:r>
                      </m:e>
                      <m:sub>
                        <m:r>
                          <a:rPr lang="en-US" i="1">
                            <a:solidFill>
                              <a:schemeClr val="bg1"/>
                            </a:solidFill>
                            <a:latin typeface="Cambria Math" panose="02040503050406030204" pitchFamily="18" charset="0"/>
                          </a:rPr>
                          <m:t>𝑡</m:t>
                        </m:r>
                      </m:sub>
                      <m:sup>
                        <m:r>
                          <a:rPr lang="en-US" i="1">
                            <a:solidFill>
                              <a:schemeClr val="bg1"/>
                            </a:solidFill>
                            <a:latin typeface="Cambria Math" panose="02040503050406030204" pitchFamily="18" charset="0"/>
                          </a:rPr>
                          <m:t>′</m:t>
                        </m:r>
                      </m:sup>
                    </m:sSubSup>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m:rPr>
                            <m:nor/>
                          </m:rPr>
                          <a:rPr lang="el-GR" dirty="0">
                            <a:solidFill>
                              <a:schemeClr val="bg1"/>
                            </a:solidFill>
                          </a:rPr>
                          <m:t>λ</m:t>
                        </m:r>
                      </m:e>
                      <m:sub>
                        <m:r>
                          <a:rPr lang="en-US" i="1">
                            <a:solidFill>
                              <a:schemeClr val="bg1"/>
                            </a:solidFill>
                            <a:latin typeface="Cambria Math" panose="02040503050406030204" pitchFamily="18" charset="0"/>
                          </a:rPr>
                          <m:t>𝑡</m:t>
                        </m:r>
                      </m:sub>
                    </m:sSub>
                  </m:oMath>
                </a14:m>
                <a:endParaRPr lang="en-US" dirty="0"/>
              </a:p>
              <a:p>
                <a:endParaRPr lang="en-US" dirty="0"/>
              </a:p>
              <a:p>
                <a:endParaRPr lang="en-IL" dirty="0"/>
              </a:p>
            </p:txBody>
          </p:sp>
        </mc:Choice>
        <mc:Fallback xmlns="">
          <p:sp>
            <p:nvSpPr>
              <p:cNvPr id="3" name="Content Placeholder 2">
                <a:extLst>
                  <a:ext uri="{FF2B5EF4-FFF2-40B4-BE49-F238E27FC236}">
                    <a16:creationId xmlns:a16="http://schemas.microsoft.com/office/drawing/2014/main" id="{FAB588E2-E25D-4B87-AA02-54B30D104763}"/>
                  </a:ext>
                </a:extLst>
              </p:cNvPr>
              <p:cNvSpPr>
                <a:spLocks noGrp="1" noRot="1" noChangeAspect="1" noMove="1" noResize="1" noEditPoints="1" noAdjustHandles="1" noChangeArrowheads="1" noChangeShapeType="1" noTextEdit="1"/>
              </p:cNvSpPr>
              <p:nvPr>
                <p:ph idx="1"/>
              </p:nvPr>
            </p:nvSpPr>
            <p:spPr>
              <a:blipFill>
                <a:blip r:embed="rId3"/>
                <a:stretch>
                  <a:fillRect l="-696" t="-2801"/>
                </a:stretch>
              </a:blipFill>
            </p:spPr>
            <p:txBody>
              <a:bodyPr/>
              <a:lstStyle/>
              <a:p>
                <a:r>
                  <a:rPr lang="en-IL">
                    <a:noFill/>
                  </a:rPr>
                  <a:t> </a:t>
                </a:r>
              </a:p>
            </p:txBody>
          </p:sp>
        </mc:Fallback>
      </mc:AlternateContent>
    </p:spTree>
    <p:extLst>
      <p:ext uri="{BB962C8B-B14F-4D97-AF65-F5344CB8AC3E}">
        <p14:creationId xmlns:p14="http://schemas.microsoft.com/office/powerpoint/2010/main" val="889602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8012-3F9E-4D64-A4C6-1657F85E7A05}"/>
              </a:ext>
            </a:extLst>
          </p:cNvPr>
          <p:cNvSpPr>
            <a:spLocks noGrp="1"/>
          </p:cNvSpPr>
          <p:nvPr>
            <p:ph type="title"/>
          </p:nvPr>
        </p:nvSpPr>
        <p:spPr/>
        <p:txBody>
          <a:bodyPr/>
          <a:lstStyle/>
          <a:p>
            <a:pPr algn="ctr"/>
            <a:r>
              <a:rPr lang="en-US" dirty="0"/>
              <a:t>P2 Loss - Perception Prioritized Weighting</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B588E2-E25D-4B87-AA02-54B30D104763}"/>
                  </a:ext>
                </a:extLst>
              </p:cNvPr>
              <p:cNvSpPr>
                <a:spLocks noGrp="1"/>
              </p:cNvSpPr>
              <p:nvPr>
                <p:ph idx="1"/>
              </p:nvPr>
            </p:nvSpPr>
            <p:spPr/>
            <p:txBody>
              <a:bodyPr>
                <a:normAutofit fontScale="77500" lnSpcReduction="20000"/>
              </a:bodyPr>
              <a:lstStyle/>
              <a:p>
                <a:r>
                  <a:rPr lang="en-US" dirty="0"/>
                  <a:t>We want to give higher weights to steps that are not too easy (images that have very little noise).</a:t>
                </a:r>
              </a:p>
              <a:p>
                <a:endParaRPr lang="en-US" dirty="0"/>
              </a:p>
              <a:p>
                <a:r>
                  <a:rPr lang="en-US" dirty="0"/>
                  <a:t>The authors suggest a new weighting scheme:</a:t>
                </a:r>
              </a:p>
              <a:p>
                <a:pPr marL="0" indent="0">
                  <a:buNone/>
                </a:pPr>
                <a:endParaRPr lang="en-US" sz="600"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m:rPr>
                              <m:sty m:val="p"/>
                            </m:rPr>
                            <a:rPr lang="el-GR" i="1" smtClean="0">
                              <a:latin typeface="Cambria Math" panose="02040503050406030204" pitchFamily="18" charset="0"/>
                            </a:rPr>
                            <m:t>λ</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m:rPr>
                                  <m:nor/>
                                </m:rPr>
                                <a:rPr lang="el-GR" dirty="0"/>
                                <m:t>λ</m:t>
                              </m:r>
                            </m:e>
                            <m:sub>
                              <m:r>
                                <a:rPr lang="en-US" i="1">
                                  <a:latin typeface="Cambria Math" panose="02040503050406030204" pitchFamily="18" charset="0"/>
                                </a:rPr>
                                <m:t>𝑡</m:t>
                              </m:r>
                            </m:sub>
                          </m:sSub>
                        </m:num>
                        <m:den>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0" smtClean="0">
                                      <a:latin typeface="Cambria Math" panose="02040503050406030204" pitchFamily="18" charset="0"/>
                                    </a:rPr>
                                    <m:t>SNR</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sup>
                              <m:r>
                                <m:rPr>
                                  <m:sty m:val="p"/>
                                </m:rPr>
                                <a:rPr lang="el-GR" i="1" smtClean="0">
                                  <a:latin typeface="Cambria Math" panose="02040503050406030204" pitchFamily="18" charset="0"/>
                                </a:rPr>
                                <m:t>γ</m:t>
                              </m:r>
                            </m:sup>
                          </m:sSup>
                        </m:den>
                      </m:f>
                      <m:r>
                        <a:rPr lang="en-US" b="0" i="1" smtClean="0">
                          <a:latin typeface="Cambria Math" panose="02040503050406030204" pitchFamily="18" charset="0"/>
                        </a:rPr>
                        <m:t>→</m:t>
                      </m:r>
                      <m:r>
                        <a:rPr lang="en-US" b="0" i="1" smtClean="0">
                          <a:latin typeface="Cambria Math" panose="02040503050406030204" pitchFamily="18" charset="0"/>
                        </a:rPr>
                        <m:t>𝐿𝑜𝑠𝑠</m:t>
                      </m:r>
                      <m:r>
                        <a:rPr lang="en-US" b="0" i="1" smtClean="0">
                          <a:latin typeface="Cambria Math" panose="02040503050406030204" pitchFamily="18" charset="0"/>
                        </a:rPr>
                        <m:t>=</m:t>
                      </m:r>
                      <m:sSub>
                        <m:sSubPr>
                          <m:ctrlPr>
                            <a:rPr lang="en-US" i="1">
                              <a:latin typeface="Cambria Math" panose="02040503050406030204" pitchFamily="18" charset="0"/>
                            </a:rPr>
                          </m:ctrlPr>
                        </m:sSubPr>
                        <m:e>
                          <m:sSubSup>
                            <m:sSubSupPr>
                              <m:ctrlPr>
                                <a:rPr lang="en-US" i="1">
                                  <a:latin typeface="Cambria Math" panose="02040503050406030204" pitchFamily="18" charset="0"/>
                                </a:rPr>
                              </m:ctrlPr>
                            </m:sSubSupPr>
                            <m:e>
                              <m:r>
                                <m:rPr>
                                  <m:sty m:val="p"/>
                                </m:rPr>
                                <a:rPr lang="el-GR" i="1">
                                  <a:latin typeface="Cambria Math" panose="02040503050406030204" pitchFamily="18" charset="0"/>
                                </a:rPr>
                                <m:t>λ</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i="1">
                              <a:latin typeface="Cambria Math" panose="02040503050406030204" pitchFamily="18" charset="0"/>
                            </a:rPr>
                            <m:t>𝐿</m:t>
                          </m:r>
                        </m:e>
                        <m:sub>
                          <m:r>
                            <a:rPr lang="en-US" i="1">
                              <a:latin typeface="Cambria Math" panose="02040503050406030204" pitchFamily="18" charset="0"/>
                            </a:rPr>
                            <m:t>𝑉𝐿𝐵</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𝑇</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sub>
                      </m:sSub>
                      <m:sSup>
                        <m:sSupPr>
                          <m:ctrlPr>
                            <a:rPr lang="en-US" i="1">
                              <a:latin typeface="Cambria Math" panose="02040503050406030204" pitchFamily="18" charset="0"/>
                            </a:rPr>
                          </m:ctrlPr>
                        </m:sSup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m:rPr>
                                          <m:sty m:val="p"/>
                                        </m:rPr>
                                        <a:rPr lang="en-US">
                                          <a:latin typeface="Cambria Math" panose="02040503050406030204" pitchFamily="18" charset="0"/>
                                        </a:rPr>
                                        <m:t>SNR</m:t>
                                      </m:r>
                                      <m:d>
                                        <m:dPr>
                                          <m:ctrlPr>
                                            <a:rPr lang="en-US" i="1">
                                              <a:latin typeface="Cambria Math" panose="02040503050406030204" pitchFamily="18" charset="0"/>
                                            </a:rPr>
                                          </m:ctrlPr>
                                        </m:dPr>
                                        <m:e>
                                          <m:r>
                                            <a:rPr lang="en-US" i="1">
                                              <a:latin typeface="Cambria Math" panose="02040503050406030204" pitchFamily="18" charset="0"/>
                                            </a:rPr>
                                            <m:t>𝑡</m:t>
                                          </m:r>
                                        </m:e>
                                      </m:d>
                                    </m:e>
                                  </m:d>
                                </m:e>
                                <m:sup>
                                  <m:r>
                                    <m:rPr>
                                      <m:sty m:val="p"/>
                                    </m:rPr>
                                    <a:rPr lang="el-GR" i="1">
                                      <a:latin typeface="Cambria Math" panose="02040503050406030204" pitchFamily="18" charset="0"/>
                                    </a:rPr>
                                    <m:t>γ</m:t>
                                  </m:r>
                                </m:sup>
                              </m:sSup>
                            </m:den>
                          </m:f>
                          <m:d>
                            <m:dPr>
                              <m:begChr m:val="‖"/>
                              <m:endChr m:val="‖"/>
                              <m:ctrlPr>
                                <a:rPr lang="en-US"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e>
                        <m:sup>
                          <m:r>
                            <a:rPr lang="en-US" i="1">
                              <a:latin typeface="Cambria Math" panose="02040503050406030204" pitchFamily="18" charset="0"/>
                            </a:rPr>
                            <m:t>2</m:t>
                          </m:r>
                        </m:sup>
                      </m:sSup>
                    </m:oMath>
                  </m:oMathPara>
                </a14:m>
                <a:endParaRPr lang="en-US" dirty="0"/>
              </a:p>
              <a:p>
                <a:pPr marL="0" indent="0">
                  <a:buNone/>
                </a:pPr>
                <a:endParaRPr lang="en-US" sz="600" dirty="0"/>
              </a:p>
              <a:p>
                <a14:m>
                  <m:oMath xmlns:m="http://schemas.openxmlformats.org/officeDocument/2006/math">
                    <m:r>
                      <m:rPr>
                        <m:sty m:val="p"/>
                      </m:rPr>
                      <a:rPr lang="el-GR" i="1" smtClean="0">
                        <a:solidFill>
                          <a:schemeClr val="bg1"/>
                        </a:solidFill>
                        <a:latin typeface="Cambria Math" panose="02040503050406030204" pitchFamily="18" charset="0"/>
                      </a:rPr>
                      <m:t>γ</m:t>
                    </m:r>
                  </m:oMath>
                </a14:m>
                <a:r>
                  <a:rPr lang="en-US" dirty="0">
                    <a:solidFill>
                      <a:schemeClr val="bg1"/>
                    </a:solidFill>
                  </a:rPr>
                  <a:t> is a hyperparameter that controls how much we down-weight the cleanup noise level.</a:t>
                </a:r>
              </a:p>
              <a:p>
                <a:endParaRPr lang="en-US" dirty="0">
                  <a:solidFill>
                    <a:schemeClr val="bg1"/>
                  </a:solidFill>
                </a:endParaRPr>
              </a:p>
              <a:p>
                <a14:m>
                  <m:oMath xmlns:m="http://schemas.openxmlformats.org/officeDocument/2006/math">
                    <m:r>
                      <a:rPr lang="en-US" i="1">
                        <a:solidFill>
                          <a:schemeClr val="bg1"/>
                        </a:solidFill>
                        <a:latin typeface="Cambria Math" panose="02040503050406030204" pitchFamily="18" charset="0"/>
                      </a:rPr>
                      <m:t>𝑘</m:t>
                    </m:r>
                  </m:oMath>
                </a14:m>
                <a:r>
                  <a:rPr lang="en-US" dirty="0">
                    <a:solidFill>
                      <a:schemeClr val="bg1"/>
                    </a:solidFill>
                  </a:rPr>
                  <a:t> is a hyperparameter that prevents exploding weights for extremely small SNRs.</a:t>
                </a:r>
              </a:p>
              <a:p>
                <a:endParaRPr lang="en-US" dirty="0">
                  <a:solidFill>
                    <a:schemeClr val="bg1"/>
                  </a:solidFill>
                </a:endParaRPr>
              </a:p>
              <a:p>
                <a:r>
                  <a:rPr lang="en-US" dirty="0">
                    <a:solidFill>
                      <a:schemeClr val="bg1"/>
                    </a:solidFill>
                  </a:rPr>
                  <a:t>For </a:t>
                </a:r>
                <a14:m>
                  <m:oMath xmlns:m="http://schemas.openxmlformats.org/officeDocument/2006/math">
                    <m:r>
                      <m:rPr>
                        <m:sty m:val="p"/>
                      </m:rPr>
                      <a:rPr lang="el-GR" i="1">
                        <a:solidFill>
                          <a:schemeClr val="bg1"/>
                        </a:solidFill>
                        <a:latin typeface="Cambria Math" panose="02040503050406030204" pitchFamily="18" charset="0"/>
                      </a:rPr>
                      <m:t>γ</m:t>
                    </m:r>
                    <m:r>
                      <a:rPr lang="en-US" b="0" i="1" smtClean="0">
                        <a:solidFill>
                          <a:schemeClr val="bg1"/>
                        </a:solidFill>
                        <a:latin typeface="Cambria Math" panose="02040503050406030204" pitchFamily="18" charset="0"/>
                      </a:rPr>
                      <m:t>=0</m:t>
                    </m:r>
                  </m:oMath>
                </a14:m>
                <a:r>
                  <a:rPr lang="en-US" dirty="0">
                    <a:solidFill>
                      <a:schemeClr val="bg1"/>
                    </a:solidFill>
                  </a:rPr>
                  <a:t> we get the regular case </a:t>
                </a:r>
                <a14:m>
                  <m:oMath xmlns:m="http://schemas.openxmlformats.org/officeDocument/2006/math">
                    <m:sSubSup>
                      <m:sSubSupPr>
                        <m:ctrlPr>
                          <a:rPr lang="en-US" i="1">
                            <a:solidFill>
                              <a:schemeClr val="bg1"/>
                            </a:solidFill>
                            <a:latin typeface="Cambria Math" panose="02040503050406030204" pitchFamily="18" charset="0"/>
                          </a:rPr>
                        </m:ctrlPr>
                      </m:sSubSupPr>
                      <m:e>
                        <m:r>
                          <m:rPr>
                            <m:sty m:val="p"/>
                          </m:rPr>
                          <a:rPr lang="el-GR" i="1">
                            <a:solidFill>
                              <a:schemeClr val="bg1"/>
                            </a:solidFill>
                            <a:latin typeface="Cambria Math" panose="02040503050406030204" pitchFamily="18" charset="0"/>
                          </a:rPr>
                          <m:t>λ</m:t>
                        </m:r>
                      </m:e>
                      <m:sub>
                        <m:r>
                          <a:rPr lang="en-US" i="1">
                            <a:solidFill>
                              <a:schemeClr val="bg1"/>
                            </a:solidFill>
                            <a:latin typeface="Cambria Math" panose="02040503050406030204" pitchFamily="18" charset="0"/>
                          </a:rPr>
                          <m:t>𝑡</m:t>
                        </m:r>
                      </m:sub>
                      <m:sup>
                        <m:r>
                          <a:rPr lang="en-US" i="1">
                            <a:solidFill>
                              <a:schemeClr val="bg1"/>
                            </a:solidFill>
                            <a:latin typeface="Cambria Math" panose="02040503050406030204" pitchFamily="18" charset="0"/>
                          </a:rPr>
                          <m:t>′</m:t>
                        </m:r>
                      </m:sup>
                    </m:sSubSup>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m:rPr>
                            <m:nor/>
                          </m:rPr>
                          <a:rPr lang="el-GR" dirty="0">
                            <a:solidFill>
                              <a:schemeClr val="bg1"/>
                            </a:solidFill>
                          </a:rPr>
                          <m:t>λ</m:t>
                        </m:r>
                      </m:e>
                      <m:sub>
                        <m:r>
                          <a:rPr lang="en-US" i="1">
                            <a:solidFill>
                              <a:schemeClr val="bg1"/>
                            </a:solidFill>
                            <a:latin typeface="Cambria Math" panose="02040503050406030204" pitchFamily="18" charset="0"/>
                          </a:rPr>
                          <m:t>𝑡</m:t>
                        </m:r>
                      </m:sub>
                    </m:sSub>
                  </m:oMath>
                </a14:m>
                <a:endParaRPr lang="en-US" dirty="0">
                  <a:solidFill>
                    <a:schemeClr val="bg1"/>
                  </a:solidFill>
                </a:endParaRPr>
              </a:p>
              <a:p>
                <a:endParaRPr lang="en-US" dirty="0">
                  <a:solidFill>
                    <a:schemeClr val="bg1"/>
                  </a:solidFill>
                </a:endParaRPr>
              </a:p>
              <a:p>
                <a:endParaRPr lang="en-IL" dirty="0"/>
              </a:p>
            </p:txBody>
          </p:sp>
        </mc:Choice>
        <mc:Fallback xmlns="">
          <p:sp>
            <p:nvSpPr>
              <p:cNvPr id="3" name="Content Placeholder 2">
                <a:extLst>
                  <a:ext uri="{FF2B5EF4-FFF2-40B4-BE49-F238E27FC236}">
                    <a16:creationId xmlns:a16="http://schemas.microsoft.com/office/drawing/2014/main" id="{FAB588E2-E25D-4B87-AA02-54B30D104763}"/>
                  </a:ext>
                </a:extLst>
              </p:cNvPr>
              <p:cNvSpPr>
                <a:spLocks noGrp="1" noRot="1" noChangeAspect="1" noMove="1" noResize="1" noEditPoints="1" noAdjustHandles="1" noChangeArrowheads="1" noChangeShapeType="1" noTextEdit="1"/>
              </p:cNvSpPr>
              <p:nvPr>
                <p:ph idx="1"/>
              </p:nvPr>
            </p:nvSpPr>
            <p:spPr>
              <a:blipFill>
                <a:blip r:embed="rId3"/>
                <a:stretch>
                  <a:fillRect l="-696" t="-2801"/>
                </a:stretch>
              </a:blipFill>
            </p:spPr>
            <p:txBody>
              <a:bodyPr/>
              <a:lstStyle/>
              <a:p>
                <a:r>
                  <a:rPr lang="en-IL">
                    <a:noFill/>
                  </a:rPr>
                  <a:t> </a:t>
                </a:r>
              </a:p>
            </p:txBody>
          </p:sp>
        </mc:Fallback>
      </mc:AlternateContent>
    </p:spTree>
    <p:extLst>
      <p:ext uri="{BB962C8B-B14F-4D97-AF65-F5344CB8AC3E}">
        <p14:creationId xmlns:p14="http://schemas.microsoft.com/office/powerpoint/2010/main" val="1544475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8012-3F9E-4D64-A4C6-1657F85E7A05}"/>
              </a:ext>
            </a:extLst>
          </p:cNvPr>
          <p:cNvSpPr>
            <a:spLocks noGrp="1"/>
          </p:cNvSpPr>
          <p:nvPr>
            <p:ph type="title"/>
          </p:nvPr>
        </p:nvSpPr>
        <p:spPr/>
        <p:txBody>
          <a:bodyPr/>
          <a:lstStyle/>
          <a:p>
            <a:pPr algn="ctr"/>
            <a:r>
              <a:rPr lang="en-US" dirty="0"/>
              <a:t>P2 Loss - Perception Prioritized Weighting</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B588E2-E25D-4B87-AA02-54B30D104763}"/>
                  </a:ext>
                </a:extLst>
              </p:cNvPr>
              <p:cNvSpPr>
                <a:spLocks noGrp="1"/>
              </p:cNvSpPr>
              <p:nvPr>
                <p:ph idx="1"/>
              </p:nvPr>
            </p:nvSpPr>
            <p:spPr/>
            <p:txBody>
              <a:bodyPr>
                <a:normAutofit fontScale="77500" lnSpcReduction="20000"/>
              </a:bodyPr>
              <a:lstStyle/>
              <a:p>
                <a:r>
                  <a:rPr lang="en-US" dirty="0"/>
                  <a:t>We want to give higher weights to steps that are not too easy (images that have very little noise).</a:t>
                </a:r>
              </a:p>
              <a:p>
                <a:endParaRPr lang="en-US" dirty="0"/>
              </a:p>
              <a:p>
                <a:r>
                  <a:rPr lang="en-US" dirty="0"/>
                  <a:t>The authors suggest a new weighting scheme:</a:t>
                </a:r>
              </a:p>
              <a:p>
                <a:pPr marL="0" indent="0">
                  <a:buNone/>
                </a:pPr>
                <a:endParaRPr lang="en-US" sz="600"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m:rPr>
                              <m:sty m:val="p"/>
                            </m:rPr>
                            <a:rPr lang="el-GR" i="1" smtClean="0">
                              <a:latin typeface="Cambria Math" panose="02040503050406030204" pitchFamily="18" charset="0"/>
                            </a:rPr>
                            <m:t>λ</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i="1" smtClean="0">
                              <a:latin typeface="Cambria Math" panose="02040503050406030204" pitchFamily="18" charset="0"/>
                            </a:rPr>
                          </m:ctrlPr>
                        </m:fPr>
                        <m:num>
                          <m:sSub>
                            <m:sSubPr>
                              <m:ctrlPr>
                                <a:rPr lang="en-US" i="1">
                                  <a:latin typeface="Cambria Math" panose="02040503050406030204" pitchFamily="18" charset="0"/>
                                </a:rPr>
                              </m:ctrlPr>
                            </m:sSubPr>
                            <m:e>
                              <m:r>
                                <m:rPr>
                                  <m:nor/>
                                </m:rPr>
                                <a:rPr lang="el-GR" dirty="0"/>
                                <m:t>λ</m:t>
                              </m:r>
                            </m:e>
                            <m:sub>
                              <m:r>
                                <a:rPr lang="en-US" i="1">
                                  <a:latin typeface="Cambria Math" panose="02040503050406030204" pitchFamily="18" charset="0"/>
                                </a:rPr>
                                <m:t>𝑡</m:t>
                              </m:r>
                            </m:sub>
                          </m:sSub>
                        </m:num>
                        <m:den>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0" smtClean="0">
                                      <a:latin typeface="Cambria Math" panose="02040503050406030204" pitchFamily="18" charset="0"/>
                                    </a:rPr>
                                    <m:t>SNR</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e>
                            <m:sup>
                              <m:r>
                                <m:rPr>
                                  <m:sty m:val="p"/>
                                </m:rPr>
                                <a:rPr lang="el-GR" i="1" smtClean="0">
                                  <a:latin typeface="Cambria Math" panose="02040503050406030204" pitchFamily="18" charset="0"/>
                                </a:rPr>
                                <m:t>γ</m:t>
                              </m:r>
                            </m:sup>
                          </m:sSup>
                        </m:den>
                      </m:f>
                      <m:r>
                        <a:rPr lang="en-US" b="0" i="1" smtClean="0">
                          <a:latin typeface="Cambria Math" panose="02040503050406030204" pitchFamily="18" charset="0"/>
                        </a:rPr>
                        <m:t>→</m:t>
                      </m:r>
                      <m:r>
                        <a:rPr lang="en-US" b="0" i="1" smtClean="0">
                          <a:latin typeface="Cambria Math" panose="02040503050406030204" pitchFamily="18" charset="0"/>
                        </a:rPr>
                        <m:t>𝐿𝑜𝑠𝑠</m:t>
                      </m:r>
                      <m:r>
                        <a:rPr lang="en-US" b="0" i="1" smtClean="0">
                          <a:latin typeface="Cambria Math" panose="02040503050406030204" pitchFamily="18" charset="0"/>
                        </a:rPr>
                        <m:t>=</m:t>
                      </m:r>
                      <m:sSub>
                        <m:sSubPr>
                          <m:ctrlPr>
                            <a:rPr lang="en-US" i="1">
                              <a:latin typeface="Cambria Math" panose="02040503050406030204" pitchFamily="18" charset="0"/>
                            </a:rPr>
                          </m:ctrlPr>
                        </m:sSubPr>
                        <m:e>
                          <m:sSubSup>
                            <m:sSubSupPr>
                              <m:ctrlPr>
                                <a:rPr lang="en-US" i="1">
                                  <a:latin typeface="Cambria Math" panose="02040503050406030204" pitchFamily="18" charset="0"/>
                                </a:rPr>
                              </m:ctrlPr>
                            </m:sSubSupPr>
                            <m:e>
                              <m:r>
                                <m:rPr>
                                  <m:sty m:val="p"/>
                                </m:rPr>
                                <a:rPr lang="el-GR" i="1">
                                  <a:latin typeface="Cambria Math" panose="02040503050406030204" pitchFamily="18" charset="0"/>
                                </a:rPr>
                                <m:t>λ</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i="1">
                              <a:latin typeface="Cambria Math" panose="02040503050406030204" pitchFamily="18" charset="0"/>
                            </a:rPr>
                            <m:t>𝐿</m:t>
                          </m:r>
                        </m:e>
                        <m:sub>
                          <m:r>
                            <a:rPr lang="en-US" i="1">
                              <a:latin typeface="Cambria Math" panose="02040503050406030204" pitchFamily="18" charset="0"/>
                            </a:rPr>
                            <m:t>𝑉𝐿𝐵</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𝑇</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sub>
                      </m:sSub>
                      <m:sSup>
                        <m:sSupPr>
                          <m:ctrlPr>
                            <a:rPr lang="en-US" i="1">
                              <a:latin typeface="Cambria Math" panose="02040503050406030204" pitchFamily="18" charset="0"/>
                            </a:rPr>
                          </m:ctrlPr>
                        </m:sSup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m:rPr>
                                          <m:sty m:val="p"/>
                                        </m:rPr>
                                        <a:rPr lang="en-US">
                                          <a:latin typeface="Cambria Math" panose="02040503050406030204" pitchFamily="18" charset="0"/>
                                        </a:rPr>
                                        <m:t>SNR</m:t>
                                      </m:r>
                                      <m:d>
                                        <m:dPr>
                                          <m:ctrlPr>
                                            <a:rPr lang="en-US" i="1">
                                              <a:latin typeface="Cambria Math" panose="02040503050406030204" pitchFamily="18" charset="0"/>
                                            </a:rPr>
                                          </m:ctrlPr>
                                        </m:dPr>
                                        <m:e>
                                          <m:r>
                                            <a:rPr lang="en-US" i="1">
                                              <a:latin typeface="Cambria Math" panose="02040503050406030204" pitchFamily="18" charset="0"/>
                                            </a:rPr>
                                            <m:t>𝑡</m:t>
                                          </m:r>
                                        </m:e>
                                      </m:d>
                                    </m:e>
                                  </m:d>
                                </m:e>
                                <m:sup>
                                  <m:r>
                                    <m:rPr>
                                      <m:sty m:val="p"/>
                                    </m:rPr>
                                    <a:rPr lang="el-GR" i="1">
                                      <a:latin typeface="Cambria Math" panose="02040503050406030204" pitchFamily="18" charset="0"/>
                                    </a:rPr>
                                    <m:t>γ</m:t>
                                  </m:r>
                                </m:sup>
                              </m:sSup>
                            </m:den>
                          </m:f>
                          <m:d>
                            <m:dPr>
                              <m:begChr m:val="‖"/>
                              <m:endChr m:val="‖"/>
                              <m:ctrlPr>
                                <a:rPr lang="en-US"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𝜀</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𝑡</m:t>
                                  </m:r>
                                </m:e>
                              </m:d>
                            </m:e>
                          </m:d>
                        </m:e>
                        <m:sup>
                          <m:r>
                            <a:rPr lang="en-US" i="1">
                              <a:latin typeface="Cambria Math" panose="02040503050406030204" pitchFamily="18" charset="0"/>
                            </a:rPr>
                            <m:t>2</m:t>
                          </m:r>
                        </m:sup>
                      </m:sSup>
                    </m:oMath>
                  </m:oMathPara>
                </a14:m>
                <a:endParaRPr lang="en-US" dirty="0"/>
              </a:p>
              <a:p>
                <a:pPr marL="0" indent="0">
                  <a:buNone/>
                </a:pPr>
                <a:endParaRPr lang="en-US" sz="600" dirty="0"/>
              </a:p>
              <a:p>
                <a14:m>
                  <m:oMath xmlns:m="http://schemas.openxmlformats.org/officeDocument/2006/math">
                    <m:r>
                      <m:rPr>
                        <m:sty m:val="p"/>
                      </m:rPr>
                      <a:rPr lang="el-GR" i="1">
                        <a:latin typeface="Cambria Math" panose="02040503050406030204" pitchFamily="18" charset="0"/>
                      </a:rPr>
                      <m:t>γ</m:t>
                    </m:r>
                  </m:oMath>
                </a14:m>
                <a:r>
                  <a:rPr lang="en-US" dirty="0"/>
                  <a:t> is a hyperparameter that controls how much we down-weight the cleanup noise level.</a:t>
                </a:r>
              </a:p>
              <a:p>
                <a:endParaRPr lang="en-US" dirty="0"/>
              </a:p>
              <a:p>
                <a14:m>
                  <m:oMath xmlns:m="http://schemas.openxmlformats.org/officeDocument/2006/math">
                    <m:r>
                      <a:rPr lang="en-US" i="1">
                        <a:latin typeface="Cambria Math" panose="02040503050406030204" pitchFamily="18" charset="0"/>
                      </a:rPr>
                      <m:t>𝑘</m:t>
                    </m:r>
                  </m:oMath>
                </a14:m>
                <a:r>
                  <a:rPr lang="en-US" dirty="0"/>
                  <a:t> is a hyperparameter that prevents exploding weights for extremely small SNRs.</a:t>
                </a:r>
              </a:p>
              <a:p>
                <a:endParaRPr lang="en-US" dirty="0"/>
              </a:p>
              <a:p>
                <a:r>
                  <a:rPr lang="en-US" dirty="0"/>
                  <a:t>For </a:t>
                </a:r>
                <a14:m>
                  <m:oMath xmlns:m="http://schemas.openxmlformats.org/officeDocument/2006/math">
                    <m:r>
                      <m:rPr>
                        <m:sty m:val="p"/>
                      </m:rPr>
                      <a:rPr lang="el-GR" i="1">
                        <a:latin typeface="Cambria Math" panose="02040503050406030204" pitchFamily="18" charset="0"/>
                      </a:rPr>
                      <m:t>γ</m:t>
                    </m:r>
                    <m:r>
                      <a:rPr lang="en-US" b="0" i="1" smtClean="0">
                        <a:latin typeface="Cambria Math" panose="02040503050406030204" pitchFamily="18" charset="0"/>
                      </a:rPr>
                      <m:t>=0</m:t>
                    </m:r>
                  </m:oMath>
                </a14:m>
                <a:r>
                  <a:rPr lang="en-US" dirty="0"/>
                  <a:t> we get the regular case </a:t>
                </a:r>
                <a14:m>
                  <m:oMath xmlns:m="http://schemas.openxmlformats.org/officeDocument/2006/math">
                    <m:sSubSup>
                      <m:sSubSupPr>
                        <m:ctrlPr>
                          <a:rPr lang="en-US" i="1">
                            <a:latin typeface="Cambria Math" panose="02040503050406030204" pitchFamily="18" charset="0"/>
                          </a:rPr>
                        </m:ctrlPr>
                      </m:sSubSupPr>
                      <m:e>
                        <m:r>
                          <m:rPr>
                            <m:sty m:val="p"/>
                          </m:rPr>
                          <a:rPr lang="el-GR" i="1">
                            <a:latin typeface="Cambria Math" panose="02040503050406030204" pitchFamily="18" charset="0"/>
                          </a:rPr>
                          <m:t>λ</m:t>
                        </m:r>
                      </m:e>
                      <m:sub>
                        <m:r>
                          <a:rPr lang="en-US" i="1">
                            <a:latin typeface="Cambria Math" panose="02040503050406030204" pitchFamily="18" charset="0"/>
                          </a:rPr>
                          <m:t>𝑡</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m:rPr>
                            <m:nor/>
                          </m:rPr>
                          <a:rPr lang="el-GR" dirty="0"/>
                          <m:t>λ</m:t>
                        </m:r>
                      </m:e>
                      <m:sub>
                        <m:r>
                          <a:rPr lang="en-US" i="1">
                            <a:latin typeface="Cambria Math" panose="02040503050406030204" pitchFamily="18" charset="0"/>
                          </a:rPr>
                          <m:t>𝑡</m:t>
                        </m:r>
                      </m:sub>
                    </m:sSub>
                  </m:oMath>
                </a14:m>
                <a:endParaRPr lang="en-US" dirty="0"/>
              </a:p>
              <a:p>
                <a:endParaRPr lang="en-US" dirty="0"/>
              </a:p>
              <a:p>
                <a:endParaRPr lang="en-IL" dirty="0"/>
              </a:p>
            </p:txBody>
          </p:sp>
        </mc:Choice>
        <mc:Fallback xmlns="">
          <p:sp>
            <p:nvSpPr>
              <p:cNvPr id="3" name="Content Placeholder 2">
                <a:extLst>
                  <a:ext uri="{FF2B5EF4-FFF2-40B4-BE49-F238E27FC236}">
                    <a16:creationId xmlns:a16="http://schemas.microsoft.com/office/drawing/2014/main" id="{FAB588E2-E25D-4B87-AA02-54B30D104763}"/>
                  </a:ext>
                </a:extLst>
              </p:cNvPr>
              <p:cNvSpPr>
                <a:spLocks noGrp="1" noRot="1" noChangeAspect="1" noMove="1" noResize="1" noEditPoints="1" noAdjustHandles="1" noChangeArrowheads="1" noChangeShapeType="1" noTextEdit="1"/>
              </p:cNvSpPr>
              <p:nvPr>
                <p:ph idx="1"/>
              </p:nvPr>
            </p:nvSpPr>
            <p:spPr>
              <a:blipFill>
                <a:blip r:embed="rId3"/>
                <a:stretch>
                  <a:fillRect l="-696" t="-2801"/>
                </a:stretch>
              </a:blipFill>
            </p:spPr>
            <p:txBody>
              <a:bodyPr/>
              <a:lstStyle/>
              <a:p>
                <a:r>
                  <a:rPr lang="en-IL">
                    <a:noFill/>
                  </a:rPr>
                  <a:t> </a:t>
                </a:r>
              </a:p>
            </p:txBody>
          </p:sp>
        </mc:Fallback>
      </mc:AlternateContent>
    </p:spTree>
    <p:extLst>
      <p:ext uri="{BB962C8B-B14F-4D97-AF65-F5344CB8AC3E}">
        <p14:creationId xmlns:p14="http://schemas.microsoft.com/office/powerpoint/2010/main" val="299205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6716A-78D3-4F85-8C11-AAE3EF1CA930}"/>
              </a:ext>
            </a:extLst>
          </p:cNvPr>
          <p:cNvSpPr>
            <a:spLocks noGrp="1"/>
          </p:cNvSpPr>
          <p:nvPr>
            <p:ph type="title"/>
          </p:nvPr>
        </p:nvSpPr>
        <p:spPr/>
        <p:txBody>
          <a:bodyPr/>
          <a:lstStyle/>
          <a:p>
            <a:pPr algn="ctr"/>
            <a:r>
              <a:rPr lang="en-US" dirty="0"/>
              <a:t>P2 Loss - Perception Prioritized Weighting</a:t>
            </a:r>
            <a:endParaRPr lang="en-IL" dirty="0"/>
          </a:p>
        </p:txBody>
      </p:sp>
      <p:pic>
        <p:nvPicPr>
          <p:cNvPr id="7" name="Picture 6">
            <a:extLst>
              <a:ext uri="{FF2B5EF4-FFF2-40B4-BE49-F238E27FC236}">
                <a16:creationId xmlns:a16="http://schemas.microsoft.com/office/drawing/2014/main" id="{C703F718-804C-4A55-9E08-DF011365D263}"/>
              </a:ext>
            </a:extLst>
          </p:cNvPr>
          <p:cNvPicPr>
            <a:picLocks noChangeAspect="1"/>
          </p:cNvPicPr>
          <p:nvPr/>
        </p:nvPicPr>
        <p:blipFill>
          <a:blip r:embed="rId3"/>
          <a:stretch>
            <a:fillRect/>
          </a:stretch>
        </p:blipFill>
        <p:spPr>
          <a:xfrm>
            <a:off x="2038504" y="4357311"/>
            <a:ext cx="3153751" cy="2239395"/>
          </a:xfrm>
          <a:prstGeom prst="rect">
            <a:avLst/>
          </a:prstGeom>
        </p:spPr>
      </p:pic>
      <p:pic>
        <p:nvPicPr>
          <p:cNvPr id="8" name="Picture 7">
            <a:extLst>
              <a:ext uri="{FF2B5EF4-FFF2-40B4-BE49-F238E27FC236}">
                <a16:creationId xmlns:a16="http://schemas.microsoft.com/office/drawing/2014/main" id="{3570F76C-18F4-4C84-BBD0-08CB61AC29B7}"/>
              </a:ext>
            </a:extLst>
          </p:cNvPr>
          <p:cNvPicPr>
            <a:picLocks noChangeAspect="1"/>
          </p:cNvPicPr>
          <p:nvPr/>
        </p:nvPicPr>
        <p:blipFill>
          <a:blip r:embed="rId4"/>
          <a:stretch>
            <a:fillRect/>
          </a:stretch>
        </p:blipFill>
        <p:spPr>
          <a:xfrm>
            <a:off x="1878129" y="1478096"/>
            <a:ext cx="3474503" cy="2840530"/>
          </a:xfrm>
          <a:prstGeom prst="rect">
            <a:avLst/>
          </a:prstGeom>
        </p:spPr>
      </p:pic>
      <p:pic>
        <p:nvPicPr>
          <p:cNvPr id="9" name="Picture 8">
            <a:extLst>
              <a:ext uri="{FF2B5EF4-FFF2-40B4-BE49-F238E27FC236}">
                <a16:creationId xmlns:a16="http://schemas.microsoft.com/office/drawing/2014/main" id="{9FD6DD42-E451-46B2-9176-B2DA4C5410BF}"/>
              </a:ext>
            </a:extLst>
          </p:cNvPr>
          <p:cNvPicPr>
            <a:picLocks noChangeAspect="1"/>
          </p:cNvPicPr>
          <p:nvPr/>
        </p:nvPicPr>
        <p:blipFill>
          <a:blip r:embed="rId5"/>
          <a:stretch>
            <a:fillRect/>
          </a:stretch>
        </p:blipFill>
        <p:spPr>
          <a:xfrm>
            <a:off x="6521312" y="4357311"/>
            <a:ext cx="3345752" cy="2467392"/>
          </a:xfrm>
          <a:prstGeom prst="rect">
            <a:avLst/>
          </a:prstGeom>
        </p:spPr>
      </p:pic>
      <p:pic>
        <p:nvPicPr>
          <p:cNvPr id="10" name="Picture 9">
            <a:extLst>
              <a:ext uri="{FF2B5EF4-FFF2-40B4-BE49-F238E27FC236}">
                <a16:creationId xmlns:a16="http://schemas.microsoft.com/office/drawing/2014/main" id="{599DE8F8-CC9A-4352-9E1B-3358F6C25CD4}"/>
              </a:ext>
            </a:extLst>
          </p:cNvPr>
          <p:cNvPicPr>
            <a:picLocks noChangeAspect="1"/>
          </p:cNvPicPr>
          <p:nvPr/>
        </p:nvPicPr>
        <p:blipFill>
          <a:blip r:embed="rId6"/>
          <a:stretch>
            <a:fillRect/>
          </a:stretch>
        </p:blipFill>
        <p:spPr>
          <a:xfrm>
            <a:off x="6392561" y="1561053"/>
            <a:ext cx="3474503" cy="2674617"/>
          </a:xfrm>
          <a:prstGeom prst="rect">
            <a:avLst/>
          </a:prstGeom>
        </p:spPr>
      </p:pic>
    </p:spTree>
    <p:extLst>
      <p:ext uri="{BB962C8B-B14F-4D97-AF65-F5344CB8AC3E}">
        <p14:creationId xmlns:p14="http://schemas.microsoft.com/office/powerpoint/2010/main" val="1643172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63AC-BDF2-42D0-BB6B-6D704B727FED}"/>
              </a:ext>
            </a:extLst>
          </p:cNvPr>
          <p:cNvSpPr>
            <a:spLocks noGrp="1"/>
          </p:cNvSpPr>
          <p:nvPr>
            <p:ph type="title"/>
          </p:nvPr>
        </p:nvSpPr>
        <p:spPr/>
        <p:txBody>
          <a:bodyPr/>
          <a:lstStyle/>
          <a:p>
            <a:pPr algn="ctr"/>
            <a:r>
              <a:rPr lang="en-US" dirty="0"/>
              <a:t>Agenda</a:t>
            </a:r>
            <a:endParaRPr lang="en-IL" dirty="0"/>
          </a:p>
        </p:txBody>
      </p:sp>
      <p:sp>
        <p:nvSpPr>
          <p:cNvPr id="3" name="Content Placeholder 2">
            <a:extLst>
              <a:ext uri="{FF2B5EF4-FFF2-40B4-BE49-F238E27FC236}">
                <a16:creationId xmlns:a16="http://schemas.microsoft.com/office/drawing/2014/main" id="{11F5E7B9-BB06-46B2-BFD3-CB4E66745785}"/>
              </a:ext>
            </a:extLst>
          </p:cNvPr>
          <p:cNvSpPr>
            <a:spLocks noGrp="1"/>
          </p:cNvSpPr>
          <p:nvPr>
            <p:ph idx="1"/>
          </p:nvPr>
        </p:nvSpPr>
        <p:spPr/>
        <p:txBody>
          <a:bodyPr/>
          <a:lstStyle/>
          <a:p>
            <a:r>
              <a:rPr lang="en-US" dirty="0"/>
              <a:t>Refresher</a:t>
            </a:r>
          </a:p>
          <a:p>
            <a:r>
              <a:rPr lang="en-US" dirty="0"/>
              <a:t>Previous works approach</a:t>
            </a:r>
          </a:p>
          <a:p>
            <a:r>
              <a:rPr lang="en-US" dirty="0"/>
              <a:t>Qualitative experiments</a:t>
            </a:r>
          </a:p>
          <a:p>
            <a:r>
              <a:rPr lang="en-US" dirty="0"/>
              <a:t>P2 loss</a:t>
            </a:r>
          </a:p>
          <a:p>
            <a:r>
              <a:rPr lang="en-US" dirty="0"/>
              <a:t>Results</a:t>
            </a:r>
          </a:p>
          <a:p>
            <a:r>
              <a:rPr lang="en-US" dirty="0"/>
              <a:t>Final thoughts</a:t>
            </a:r>
          </a:p>
          <a:p>
            <a:endParaRPr lang="en-US" dirty="0"/>
          </a:p>
          <a:p>
            <a:endParaRPr lang="en-IL" dirty="0"/>
          </a:p>
        </p:txBody>
      </p:sp>
    </p:spTree>
    <p:extLst>
      <p:ext uri="{BB962C8B-B14F-4D97-AF65-F5344CB8AC3E}">
        <p14:creationId xmlns:p14="http://schemas.microsoft.com/office/powerpoint/2010/main" val="2826751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D846B-6433-4578-9031-A1D374A692DE}"/>
              </a:ext>
            </a:extLst>
          </p:cNvPr>
          <p:cNvSpPr>
            <a:spLocks noGrp="1"/>
          </p:cNvSpPr>
          <p:nvPr>
            <p:ph type="title"/>
          </p:nvPr>
        </p:nvSpPr>
        <p:spPr/>
        <p:txBody>
          <a:bodyPr/>
          <a:lstStyle/>
          <a:p>
            <a:pPr algn="ctr"/>
            <a:r>
              <a:rPr lang="en-US" dirty="0"/>
              <a:t>P2 Loss - Perception Prioritized Weighting</a:t>
            </a:r>
            <a:endParaRPr lang="en-IL" dirty="0"/>
          </a:p>
        </p:txBody>
      </p:sp>
      <p:sp>
        <p:nvSpPr>
          <p:cNvPr id="5" name="TextBox 4">
            <a:extLst>
              <a:ext uri="{FF2B5EF4-FFF2-40B4-BE49-F238E27FC236}">
                <a16:creationId xmlns:a16="http://schemas.microsoft.com/office/drawing/2014/main" id="{CD983813-3029-4CFB-A8B8-366BD47525F6}"/>
              </a:ext>
            </a:extLst>
          </p:cNvPr>
          <p:cNvSpPr txBox="1"/>
          <p:nvPr/>
        </p:nvSpPr>
        <p:spPr>
          <a:xfrm>
            <a:off x="10829126" y="0"/>
            <a:ext cx="1383712" cy="369332"/>
          </a:xfrm>
          <a:prstGeom prst="rect">
            <a:avLst/>
          </a:prstGeom>
          <a:noFill/>
        </p:spPr>
        <p:txBody>
          <a:bodyPr wrap="none" rtlCol="0">
            <a:spAutoFit/>
          </a:bodyPr>
          <a:lstStyle/>
          <a:p>
            <a:r>
              <a:rPr lang="en-US" b="1" dirty="0">
                <a:solidFill>
                  <a:srgbClr val="FF0000"/>
                </a:solidFill>
              </a:rPr>
              <a:t>Not in paper</a:t>
            </a:r>
            <a:endParaRPr lang="en-IL" b="1" dirty="0">
              <a:solidFill>
                <a:srgbClr val="FF0000"/>
              </a:solidFill>
            </a:endParaRPr>
          </a:p>
        </p:txBody>
      </p:sp>
      <p:pic>
        <p:nvPicPr>
          <p:cNvPr id="3" name="Picture 2">
            <a:extLst>
              <a:ext uri="{FF2B5EF4-FFF2-40B4-BE49-F238E27FC236}">
                <a16:creationId xmlns:a16="http://schemas.microsoft.com/office/drawing/2014/main" id="{632E9015-42EA-4AA5-A3CF-8CB4FE26FD5C}"/>
              </a:ext>
            </a:extLst>
          </p:cNvPr>
          <p:cNvPicPr>
            <a:picLocks noChangeAspect="1"/>
          </p:cNvPicPr>
          <p:nvPr/>
        </p:nvPicPr>
        <p:blipFill>
          <a:blip r:embed="rId3"/>
          <a:stretch>
            <a:fillRect/>
          </a:stretch>
        </p:blipFill>
        <p:spPr>
          <a:xfrm>
            <a:off x="1151373" y="1571068"/>
            <a:ext cx="9889253" cy="5070363"/>
          </a:xfrm>
          <a:prstGeom prst="rect">
            <a:avLst/>
          </a:prstGeom>
        </p:spPr>
      </p:pic>
    </p:spTree>
    <p:extLst>
      <p:ext uri="{BB962C8B-B14F-4D97-AF65-F5344CB8AC3E}">
        <p14:creationId xmlns:p14="http://schemas.microsoft.com/office/powerpoint/2010/main" val="1671838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BD50-78B7-49F6-A1DA-E4D4A9CD09F1}"/>
              </a:ext>
            </a:extLst>
          </p:cNvPr>
          <p:cNvSpPr>
            <a:spLocks noGrp="1"/>
          </p:cNvSpPr>
          <p:nvPr>
            <p:ph type="title"/>
          </p:nvPr>
        </p:nvSpPr>
        <p:spPr/>
        <p:txBody>
          <a:bodyPr/>
          <a:lstStyle/>
          <a:p>
            <a:pPr algn="ctr"/>
            <a:r>
              <a:rPr lang="en-US" dirty="0"/>
              <a:t>Results – Image quality</a:t>
            </a:r>
            <a:endParaRPr lang="en-IL" dirty="0"/>
          </a:p>
        </p:txBody>
      </p:sp>
      <p:pic>
        <p:nvPicPr>
          <p:cNvPr id="4" name="Picture 3">
            <a:extLst>
              <a:ext uri="{FF2B5EF4-FFF2-40B4-BE49-F238E27FC236}">
                <a16:creationId xmlns:a16="http://schemas.microsoft.com/office/drawing/2014/main" id="{65468D04-86BC-49DA-8CAC-CAB21B6978BE}"/>
              </a:ext>
            </a:extLst>
          </p:cNvPr>
          <p:cNvPicPr>
            <a:picLocks noChangeAspect="1"/>
          </p:cNvPicPr>
          <p:nvPr/>
        </p:nvPicPr>
        <p:blipFill rotWithShape="1">
          <a:blip r:embed="rId3"/>
          <a:srcRect b="25353"/>
          <a:stretch/>
        </p:blipFill>
        <p:spPr>
          <a:xfrm>
            <a:off x="1706116" y="2105909"/>
            <a:ext cx="5924550" cy="3405758"/>
          </a:xfrm>
          <a:prstGeom prst="rect">
            <a:avLst/>
          </a:prstGeom>
        </p:spPr>
      </p:pic>
      <p:pic>
        <p:nvPicPr>
          <p:cNvPr id="5" name="Picture 4">
            <a:extLst>
              <a:ext uri="{FF2B5EF4-FFF2-40B4-BE49-F238E27FC236}">
                <a16:creationId xmlns:a16="http://schemas.microsoft.com/office/drawing/2014/main" id="{88286949-C221-4AA5-8B5E-89005BB2958C}"/>
              </a:ext>
            </a:extLst>
          </p:cNvPr>
          <p:cNvPicPr>
            <a:picLocks noChangeAspect="1"/>
          </p:cNvPicPr>
          <p:nvPr/>
        </p:nvPicPr>
        <p:blipFill>
          <a:blip r:embed="rId4"/>
          <a:stretch>
            <a:fillRect/>
          </a:stretch>
        </p:blipFill>
        <p:spPr>
          <a:xfrm>
            <a:off x="8170574" y="1824038"/>
            <a:ext cx="2847975" cy="4352925"/>
          </a:xfrm>
          <a:prstGeom prst="rect">
            <a:avLst/>
          </a:prstGeom>
        </p:spPr>
      </p:pic>
    </p:spTree>
    <p:extLst>
      <p:ext uri="{BB962C8B-B14F-4D97-AF65-F5344CB8AC3E}">
        <p14:creationId xmlns:p14="http://schemas.microsoft.com/office/powerpoint/2010/main" val="1937528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E08E-4E50-4251-AC71-61856D793F8A}"/>
              </a:ext>
            </a:extLst>
          </p:cNvPr>
          <p:cNvSpPr>
            <a:spLocks noGrp="1"/>
          </p:cNvSpPr>
          <p:nvPr>
            <p:ph type="title"/>
          </p:nvPr>
        </p:nvSpPr>
        <p:spPr/>
        <p:txBody>
          <a:bodyPr/>
          <a:lstStyle/>
          <a:p>
            <a:pPr algn="ctr"/>
            <a:r>
              <a:rPr lang="en-US" dirty="0"/>
              <a:t>Results – Robust to Model Architecture</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A84788-DFE9-4795-9997-C66536C480C0}"/>
                  </a:ext>
                </a:extLst>
              </p:cNvPr>
              <p:cNvSpPr>
                <a:spLocks noGrp="1"/>
              </p:cNvSpPr>
              <p:nvPr>
                <p:ph idx="1"/>
              </p:nvPr>
            </p:nvSpPr>
            <p:spPr>
              <a:xfrm>
                <a:off x="838200" y="2141537"/>
                <a:ext cx="5514474" cy="4351338"/>
              </a:xfrm>
            </p:spPr>
            <p:txBody>
              <a:bodyPr/>
              <a:lstStyle/>
              <a:p>
                <a:pPr marL="514350" indent="-514350">
                  <a:buFont typeface="+mj-lt"/>
                  <a:buAutoNum type="alphaLcParenR"/>
                </a:pPr>
                <a:r>
                  <a:rPr lang="en-US" dirty="0"/>
                  <a:t>Default configuration.</a:t>
                </a:r>
              </a:p>
              <a:p>
                <a:pPr marL="514350" indent="-514350">
                  <a:buFont typeface="+mj-lt"/>
                  <a:buAutoNum type="alphaLcParenR"/>
                </a:pPr>
                <a:r>
                  <a:rPr lang="en-US" dirty="0"/>
                  <a:t>No </a:t>
                </a:r>
                <a:r>
                  <a:rPr lang="en-US" dirty="0" err="1"/>
                  <a:t>BigGAN</a:t>
                </a:r>
                <a:r>
                  <a:rPr lang="en-US" dirty="0"/>
                  <a:t> block.</a:t>
                </a:r>
              </a:p>
              <a:p>
                <a:pPr marL="514350" indent="-514350">
                  <a:buFont typeface="+mj-lt"/>
                  <a:buAutoNum type="alphaLcParenR"/>
                </a:pPr>
                <a:r>
                  <a:rPr lang="en-US" dirty="0"/>
                  <a:t>Self attention only at bottleneck (8x8 resolution).</a:t>
                </a:r>
              </a:p>
              <a:p>
                <a:pPr marL="514350" indent="-514350">
                  <a:buFont typeface="+mj-lt"/>
                  <a:buAutoNum type="alphaLcParenR"/>
                </a:pPr>
                <a:r>
                  <a:rPr lang="en-US" dirty="0"/>
                  <a:t>Two residual blocks.</a:t>
                </a:r>
              </a:p>
              <a:p>
                <a:pPr marL="514350" indent="-514350">
                  <a:buFont typeface="+mj-lt"/>
                  <a:buAutoNum type="alphaLcParenR"/>
                </a:pPr>
                <a:r>
                  <a:rPr lang="en-US" dirty="0"/>
                  <a:t>Learning rate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2.5</m:t>
                        </m:r>
                        <m:r>
                          <a:rPr lang="en-US" b="0" i="1" smtClean="0">
                            <a:latin typeface="Cambria Math" panose="02040503050406030204" pitchFamily="18" charset="0"/>
                          </a:rPr>
                          <m:t>𝑒</m:t>
                        </m:r>
                      </m:e>
                      <m:sup>
                        <m:r>
                          <a:rPr lang="en-US" b="0" i="1" smtClean="0">
                            <a:latin typeface="Cambria Math" panose="02040503050406030204" pitchFamily="18" charset="0"/>
                          </a:rPr>
                          <m:t>−5</m:t>
                        </m:r>
                      </m:sup>
                    </m:sSup>
                  </m:oMath>
                </a14:m>
                <a:r>
                  <a:rPr lang="en-US" dirty="0"/>
                  <a:t>.</a:t>
                </a:r>
                <a:endParaRPr lang="en-IL" dirty="0"/>
              </a:p>
            </p:txBody>
          </p:sp>
        </mc:Choice>
        <mc:Fallback xmlns="">
          <p:sp>
            <p:nvSpPr>
              <p:cNvPr id="3" name="Content Placeholder 2">
                <a:extLst>
                  <a:ext uri="{FF2B5EF4-FFF2-40B4-BE49-F238E27FC236}">
                    <a16:creationId xmlns:a16="http://schemas.microsoft.com/office/drawing/2014/main" id="{A0A84788-DFE9-4795-9997-C66536C480C0}"/>
                  </a:ext>
                </a:extLst>
              </p:cNvPr>
              <p:cNvSpPr>
                <a:spLocks noGrp="1" noRot="1" noChangeAspect="1" noMove="1" noResize="1" noEditPoints="1" noAdjustHandles="1" noChangeArrowheads="1" noChangeShapeType="1" noTextEdit="1"/>
              </p:cNvSpPr>
              <p:nvPr>
                <p:ph idx="1"/>
              </p:nvPr>
            </p:nvSpPr>
            <p:spPr>
              <a:xfrm>
                <a:off x="838200" y="2141537"/>
                <a:ext cx="5514474" cy="4351338"/>
              </a:xfrm>
              <a:blipFill>
                <a:blip r:embed="rId3"/>
                <a:stretch>
                  <a:fillRect l="-2323" t="-2381"/>
                </a:stretch>
              </a:blipFill>
            </p:spPr>
            <p:txBody>
              <a:bodyPr/>
              <a:lstStyle/>
              <a:p>
                <a:r>
                  <a:rPr lang="en-IL">
                    <a:noFill/>
                  </a:rPr>
                  <a:t> </a:t>
                </a:r>
              </a:p>
            </p:txBody>
          </p:sp>
        </mc:Fallback>
      </mc:AlternateContent>
      <p:pic>
        <p:nvPicPr>
          <p:cNvPr id="4" name="Picture 3">
            <a:extLst>
              <a:ext uri="{FF2B5EF4-FFF2-40B4-BE49-F238E27FC236}">
                <a16:creationId xmlns:a16="http://schemas.microsoft.com/office/drawing/2014/main" id="{27EB7D93-11A5-4743-858C-4C0744312CFA}"/>
              </a:ext>
            </a:extLst>
          </p:cNvPr>
          <p:cNvPicPr>
            <a:picLocks noChangeAspect="1"/>
          </p:cNvPicPr>
          <p:nvPr/>
        </p:nvPicPr>
        <p:blipFill rotWithShape="1">
          <a:blip r:embed="rId4"/>
          <a:srcRect r="5001" b="32577"/>
          <a:stretch/>
        </p:blipFill>
        <p:spPr>
          <a:xfrm>
            <a:off x="6096000" y="2307305"/>
            <a:ext cx="5827295" cy="2421105"/>
          </a:xfrm>
          <a:prstGeom prst="rect">
            <a:avLst/>
          </a:prstGeom>
        </p:spPr>
      </p:pic>
    </p:spTree>
    <p:extLst>
      <p:ext uri="{BB962C8B-B14F-4D97-AF65-F5344CB8AC3E}">
        <p14:creationId xmlns:p14="http://schemas.microsoft.com/office/powerpoint/2010/main" val="70821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FC0E6-ABF3-4896-9BC3-90C0C8CE24E2}"/>
              </a:ext>
            </a:extLst>
          </p:cNvPr>
          <p:cNvSpPr>
            <a:spLocks noGrp="1"/>
          </p:cNvSpPr>
          <p:nvPr>
            <p:ph type="title"/>
          </p:nvPr>
        </p:nvSpPr>
        <p:spPr/>
        <p:txBody>
          <a:bodyPr/>
          <a:lstStyle/>
          <a:p>
            <a:pPr algn="ctr"/>
            <a:r>
              <a:rPr lang="en-US" dirty="0"/>
              <a:t>Results – Sampling Efficiency</a:t>
            </a:r>
            <a:endParaRPr lang="en-IL" dirty="0"/>
          </a:p>
        </p:txBody>
      </p:sp>
      <p:sp>
        <p:nvSpPr>
          <p:cNvPr id="3" name="Content Placeholder 2">
            <a:extLst>
              <a:ext uri="{FF2B5EF4-FFF2-40B4-BE49-F238E27FC236}">
                <a16:creationId xmlns:a16="http://schemas.microsoft.com/office/drawing/2014/main" id="{B70C1B3F-A86B-4F2D-8613-038EC04DE2A1}"/>
              </a:ext>
            </a:extLst>
          </p:cNvPr>
          <p:cNvSpPr>
            <a:spLocks noGrp="1"/>
          </p:cNvSpPr>
          <p:nvPr>
            <p:ph idx="1"/>
          </p:nvPr>
        </p:nvSpPr>
        <p:spPr>
          <a:xfrm>
            <a:off x="838200" y="2225841"/>
            <a:ext cx="4864768" cy="3951121"/>
          </a:xfrm>
        </p:spPr>
        <p:txBody>
          <a:bodyPr/>
          <a:lstStyle/>
          <a:p>
            <a:r>
              <a:rPr lang="en-US" dirty="0"/>
              <a:t>They tested the quality of generated images when the number of sampling steps is limited.</a:t>
            </a:r>
          </a:p>
          <a:p>
            <a:endParaRPr lang="en-US" dirty="0"/>
          </a:p>
          <a:p>
            <a:r>
              <a:rPr lang="en-US" dirty="0"/>
              <a:t>They also demonstrated that the DDIM sampler works well with their training scheme.</a:t>
            </a:r>
            <a:endParaRPr lang="en-IL" dirty="0"/>
          </a:p>
        </p:txBody>
      </p:sp>
      <p:pic>
        <p:nvPicPr>
          <p:cNvPr id="4" name="Picture 3">
            <a:extLst>
              <a:ext uri="{FF2B5EF4-FFF2-40B4-BE49-F238E27FC236}">
                <a16:creationId xmlns:a16="http://schemas.microsoft.com/office/drawing/2014/main" id="{EC88A03C-1633-4143-ABF9-88914CC92560}"/>
              </a:ext>
            </a:extLst>
          </p:cNvPr>
          <p:cNvPicPr>
            <a:picLocks noChangeAspect="1"/>
          </p:cNvPicPr>
          <p:nvPr/>
        </p:nvPicPr>
        <p:blipFill>
          <a:blip r:embed="rId3"/>
          <a:stretch>
            <a:fillRect/>
          </a:stretch>
        </p:blipFill>
        <p:spPr>
          <a:xfrm>
            <a:off x="5587164" y="1862137"/>
            <a:ext cx="6296025" cy="4314825"/>
          </a:xfrm>
          <a:prstGeom prst="rect">
            <a:avLst/>
          </a:prstGeom>
        </p:spPr>
      </p:pic>
    </p:spTree>
    <p:extLst>
      <p:ext uri="{BB962C8B-B14F-4D97-AF65-F5344CB8AC3E}">
        <p14:creationId xmlns:p14="http://schemas.microsoft.com/office/powerpoint/2010/main" val="4170226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9A9C7-9D4C-463D-B946-461B3088725B}"/>
              </a:ext>
            </a:extLst>
          </p:cNvPr>
          <p:cNvSpPr>
            <a:spLocks noGrp="1"/>
          </p:cNvSpPr>
          <p:nvPr>
            <p:ph type="title"/>
          </p:nvPr>
        </p:nvSpPr>
        <p:spPr/>
        <p:txBody>
          <a:bodyPr/>
          <a:lstStyle/>
          <a:p>
            <a:pPr algn="ctr"/>
            <a:r>
              <a:rPr lang="en-US" dirty="0"/>
              <a:t>Personal Insights</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79C8BC-7FF9-4E4F-B415-94293931375E}"/>
                  </a:ext>
                </a:extLst>
              </p:cNvPr>
              <p:cNvSpPr>
                <a:spLocks noGrp="1"/>
              </p:cNvSpPr>
              <p:nvPr>
                <p:ph idx="1"/>
              </p:nvPr>
            </p:nvSpPr>
            <p:spPr/>
            <p:txBody>
              <a:bodyPr/>
              <a:lstStyle/>
              <a:p>
                <a:r>
                  <a:rPr lang="en-US" dirty="0"/>
                  <a:t>The original derivation of the loss for diffusion models is problematic (maybe we shouldn’t set the variance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oMath>
                </a14:m>
                <a:r>
                  <a:rPr lang="en-US" dirty="0"/>
                  <a:t>?).</a:t>
                </a:r>
              </a:p>
              <a:p>
                <a:endParaRPr lang="en-US" dirty="0"/>
              </a:p>
              <a:p>
                <a:r>
                  <a:rPr lang="en-US" dirty="0"/>
                  <a:t>We can improve the diffusion model performance by down weighting the denoising steps that have little noise while training.</a:t>
                </a:r>
              </a:p>
              <a:p>
                <a:endParaRPr lang="en-US" dirty="0"/>
              </a:p>
            </p:txBody>
          </p:sp>
        </mc:Choice>
        <mc:Fallback xmlns="">
          <p:sp>
            <p:nvSpPr>
              <p:cNvPr id="3" name="Content Placeholder 2">
                <a:extLst>
                  <a:ext uri="{FF2B5EF4-FFF2-40B4-BE49-F238E27FC236}">
                    <a16:creationId xmlns:a16="http://schemas.microsoft.com/office/drawing/2014/main" id="{3A79C8BC-7FF9-4E4F-B415-94293931375E}"/>
                  </a:ext>
                </a:extLst>
              </p:cNvPr>
              <p:cNvSpPr>
                <a:spLocks noGrp="1" noRot="1" noChangeAspect="1" noMove="1" noResize="1" noEditPoints="1" noAdjustHandles="1" noChangeArrowheads="1" noChangeShapeType="1" noTextEdit="1"/>
              </p:cNvSpPr>
              <p:nvPr>
                <p:ph idx="1"/>
              </p:nvPr>
            </p:nvSpPr>
            <p:spPr>
              <a:blipFill>
                <a:blip r:embed="rId3"/>
                <a:stretch>
                  <a:fillRect l="-1043" t="-2241" r="-986"/>
                </a:stretch>
              </a:blipFill>
            </p:spPr>
            <p:txBody>
              <a:bodyPr/>
              <a:lstStyle/>
              <a:p>
                <a:r>
                  <a:rPr lang="en-US">
                    <a:noFill/>
                  </a:rPr>
                  <a:t> </a:t>
                </a:r>
              </a:p>
            </p:txBody>
          </p:sp>
        </mc:Fallback>
      </mc:AlternateContent>
    </p:spTree>
    <p:extLst>
      <p:ext uri="{BB962C8B-B14F-4D97-AF65-F5344CB8AC3E}">
        <p14:creationId xmlns:p14="http://schemas.microsoft.com/office/powerpoint/2010/main" val="12672375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A302C-702D-4823-8055-2BD83F481CF0}"/>
              </a:ext>
            </a:extLst>
          </p:cNvPr>
          <p:cNvSpPr>
            <a:spLocks noGrp="1"/>
          </p:cNvSpPr>
          <p:nvPr>
            <p:ph type="title"/>
          </p:nvPr>
        </p:nvSpPr>
        <p:spPr/>
        <p:txBody>
          <a:bodyPr/>
          <a:lstStyle/>
          <a:p>
            <a:pPr algn="ctr"/>
            <a:r>
              <a:rPr lang="en-US" dirty="0"/>
              <a:t>Questions?</a:t>
            </a:r>
            <a:endParaRPr lang="en-IL" dirty="0"/>
          </a:p>
        </p:txBody>
      </p:sp>
    </p:spTree>
    <p:extLst>
      <p:ext uri="{BB962C8B-B14F-4D97-AF65-F5344CB8AC3E}">
        <p14:creationId xmlns:p14="http://schemas.microsoft.com/office/powerpoint/2010/main" val="2339699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9E6A-B30D-4595-B658-857A97E597A4}"/>
              </a:ext>
            </a:extLst>
          </p:cNvPr>
          <p:cNvSpPr>
            <a:spLocks noGrp="1"/>
          </p:cNvSpPr>
          <p:nvPr>
            <p:ph type="title"/>
          </p:nvPr>
        </p:nvSpPr>
        <p:spPr/>
        <p:txBody>
          <a:bodyPr/>
          <a:lstStyle/>
          <a:p>
            <a:pPr algn="ctr"/>
            <a:r>
              <a:rPr lang="en-US" dirty="0"/>
              <a:t>An Efficient Noise Aware Training Scheme For Diffusion Models</a:t>
            </a:r>
            <a:endParaRPr lang="en-IL" dirty="0"/>
          </a:p>
        </p:txBody>
      </p:sp>
      <p:sp>
        <p:nvSpPr>
          <p:cNvPr id="3" name="Content Placeholder 2">
            <a:extLst>
              <a:ext uri="{FF2B5EF4-FFF2-40B4-BE49-F238E27FC236}">
                <a16:creationId xmlns:a16="http://schemas.microsoft.com/office/drawing/2014/main" id="{207DAA92-E030-4F0A-A334-1F6FB9CAD24B}"/>
              </a:ext>
            </a:extLst>
          </p:cNvPr>
          <p:cNvSpPr>
            <a:spLocks noGrp="1"/>
          </p:cNvSpPr>
          <p:nvPr>
            <p:ph idx="1"/>
          </p:nvPr>
        </p:nvSpPr>
        <p:spPr/>
        <p:txBody>
          <a:bodyPr/>
          <a:lstStyle/>
          <a:p>
            <a:r>
              <a:rPr lang="en-US" dirty="0"/>
              <a:t>This project objectives:</a:t>
            </a:r>
          </a:p>
          <a:p>
            <a:endParaRPr lang="en-US" sz="1100" dirty="0"/>
          </a:p>
          <a:p>
            <a:pPr marL="971550" lvl="1" indent="-514350">
              <a:buAutoNum type="arabicPeriod"/>
            </a:pPr>
            <a:r>
              <a:rPr lang="en-US" dirty="0"/>
              <a:t>Introduce a hypothesis that can be leveraged to improve the loss function in "Perception Prioritized Training of Diffusion Models".</a:t>
            </a:r>
          </a:p>
          <a:p>
            <a:pPr marL="971550" lvl="1" indent="-514350">
              <a:buAutoNum type="arabicPeriod"/>
            </a:pPr>
            <a:endParaRPr lang="en-US" dirty="0"/>
          </a:p>
          <a:p>
            <a:pPr marL="971550" lvl="1" indent="-514350">
              <a:buAutoNum type="arabicPeriod"/>
            </a:pPr>
            <a:r>
              <a:rPr lang="en-US" dirty="0"/>
              <a:t>Propose a new simple method that will speed up the training of diffusion models.</a:t>
            </a:r>
          </a:p>
        </p:txBody>
      </p:sp>
    </p:spTree>
    <p:extLst>
      <p:ext uri="{BB962C8B-B14F-4D97-AF65-F5344CB8AC3E}">
        <p14:creationId xmlns:p14="http://schemas.microsoft.com/office/powerpoint/2010/main" val="535704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FFB59-8E1C-4CEE-A0AE-70B7DF49E8D9}"/>
              </a:ext>
            </a:extLst>
          </p:cNvPr>
          <p:cNvSpPr>
            <a:spLocks noGrp="1"/>
          </p:cNvSpPr>
          <p:nvPr>
            <p:ph type="title"/>
          </p:nvPr>
        </p:nvSpPr>
        <p:spPr/>
        <p:txBody>
          <a:bodyPr/>
          <a:lstStyle/>
          <a:p>
            <a:pPr algn="ctr"/>
            <a:r>
              <a:rPr lang="en-US" dirty="0"/>
              <a:t>Noise Sensitivity</a:t>
            </a:r>
            <a:endParaRPr lang="en-IL" dirty="0"/>
          </a:p>
        </p:txBody>
      </p:sp>
      <p:sp>
        <p:nvSpPr>
          <p:cNvPr id="3" name="Content Placeholder 2">
            <a:extLst>
              <a:ext uri="{FF2B5EF4-FFF2-40B4-BE49-F238E27FC236}">
                <a16:creationId xmlns:a16="http://schemas.microsoft.com/office/drawing/2014/main" id="{F34B5819-AB9D-4525-B577-4B011605DBCC}"/>
              </a:ext>
            </a:extLst>
          </p:cNvPr>
          <p:cNvSpPr>
            <a:spLocks noGrp="1"/>
          </p:cNvSpPr>
          <p:nvPr>
            <p:ph idx="1"/>
          </p:nvPr>
        </p:nvSpPr>
        <p:spPr/>
        <p:txBody>
          <a:bodyPr/>
          <a:lstStyle/>
          <a:p>
            <a:pPr marL="0" indent="0">
              <a:buNone/>
            </a:pPr>
            <a:r>
              <a:rPr lang="en-US" dirty="0"/>
              <a:t>Hypothesis:</a:t>
            </a:r>
          </a:p>
          <a:p>
            <a:pPr lvl="1"/>
            <a:r>
              <a:rPr lang="en-US" dirty="0"/>
              <a:t>Depending on the content of the image, a similar noise can lead to varying levels of degradation in the perceptual quality of the image.</a:t>
            </a:r>
          </a:p>
          <a:p>
            <a:pPr lvl="1"/>
            <a:endParaRPr lang="en-US" dirty="0"/>
          </a:p>
          <a:p>
            <a:pPr lvl="1"/>
            <a:r>
              <a:rPr lang="en-US" dirty="0"/>
              <a:t>This degradation is sensitive even to images with contents that have similar semantic meaning (i.e. images of objects from the same class).</a:t>
            </a:r>
          </a:p>
          <a:p>
            <a:pPr marL="0" indent="0">
              <a:buNone/>
            </a:pPr>
            <a:endParaRPr lang="en-US" dirty="0"/>
          </a:p>
          <a:p>
            <a:pPr marL="0" indent="0">
              <a:buNone/>
            </a:pPr>
            <a:r>
              <a:rPr lang="en-US" dirty="0"/>
              <a:t>We perform qualitative and quantitative experiments to support our hypothesis.</a:t>
            </a:r>
          </a:p>
        </p:txBody>
      </p:sp>
    </p:spTree>
    <p:extLst>
      <p:ext uri="{BB962C8B-B14F-4D97-AF65-F5344CB8AC3E}">
        <p14:creationId xmlns:p14="http://schemas.microsoft.com/office/powerpoint/2010/main" val="3042790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BD8-FE15-4772-A4BC-013CF8449D1F}"/>
              </a:ext>
            </a:extLst>
          </p:cNvPr>
          <p:cNvSpPr>
            <a:spLocks noGrp="1"/>
          </p:cNvSpPr>
          <p:nvPr>
            <p:ph type="title"/>
          </p:nvPr>
        </p:nvSpPr>
        <p:spPr>
          <a:xfrm>
            <a:off x="838200" y="184666"/>
            <a:ext cx="10515600" cy="1325563"/>
          </a:xfrm>
        </p:spPr>
        <p:txBody>
          <a:bodyPr>
            <a:normAutofit/>
          </a:bodyPr>
          <a:lstStyle/>
          <a:p>
            <a:pPr algn="ctr"/>
            <a:r>
              <a:rPr lang="en-US" sz="4000" dirty="0"/>
              <a:t>Qualitative Experiment</a:t>
            </a:r>
            <a:endParaRPr lang="en-IL" sz="4000" dirty="0"/>
          </a:p>
        </p:txBody>
      </p:sp>
      <p:pic>
        <p:nvPicPr>
          <p:cNvPr id="11" name="Picture 10">
            <a:extLst>
              <a:ext uri="{FF2B5EF4-FFF2-40B4-BE49-F238E27FC236}">
                <a16:creationId xmlns:a16="http://schemas.microsoft.com/office/drawing/2014/main" id="{320F9A76-E6C0-4799-B0BC-33B4252FAF11}"/>
              </a:ext>
            </a:extLst>
          </p:cNvPr>
          <p:cNvPicPr>
            <a:picLocks noChangeAspect="1"/>
          </p:cNvPicPr>
          <p:nvPr/>
        </p:nvPicPr>
        <p:blipFill>
          <a:blip r:embed="rId3"/>
          <a:stretch>
            <a:fillRect/>
          </a:stretch>
        </p:blipFill>
        <p:spPr>
          <a:xfrm>
            <a:off x="729916" y="1346109"/>
            <a:ext cx="10732168" cy="5415639"/>
          </a:xfrm>
          <a:prstGeom prst="rect">
            <a:avLst/>
          </a:prstGeom>
        </p:spPr>
      </p:pic>
    </p:spTree>
    <p:extLst>
      <p:ext uri="{BB962C8B-B14F-4D97-AF65-F5344CB8AC3E}">
        <p14:creationId xmlns:p14="http://schemas.microsoft.com/office/powerpoint/2010/main" val="26296599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8BEF-FF67-491C-BE44-9B2F9F5456CB}"/>
              </a:ext>
            </a:extLst>
          </p:cNvPr>
          <p:cNvSpPr>
            <a:spLocks noGrp="1"/>
          </p:cNvSpPr>
          <p:nvPr>
            <p:ph type="title"/>
          </p:nvPr>
        </p:nvSpPr>
        <p:spPr/>
        <p:txBody>
          <a:bodyPr/>
          <a:lstStyle/>
          <a:p>
            <a:pPr algn="ctr"/>
            <a:r>
              <a:rPr lang="en-US" dirty="0"/>
              <a:t>Quantitative Experiments</a:t>
            </a:r>
            <a:endParaRPr lang="en-IL" dirty="0"/>
          </a:p>
        </p:txBody>
      </p:sp>
      <p:sp>
        <p:nvSpPr>
          <p:cNvPr id="3" name="Content Placeholder 2">
            <a:extLst>
              <a:ext uri="{FF2B5EF4-FFF2-40B4-BE49-F238E27FC236}">
                <a16:creationId xmlns:a16="http://schemas.microsoft.com/office/drawing/2014/main" id="{A6E2A058-2FDC-494F-B001-2BA247D408E0}"/>
              </a:ext>
            </a:extLst>
          </p:cNvPr>
          <p:cNvSpPr>
            <a:spLocks noGrp="1"/>
          </p:cNvSpPr>
          <p:nvPr>
            <p:ph idx="1"/>
          </p:nvPr>
        </p:nvSpPr>
        <p:spPr/>
        <p:txBody>
          <a:bodyPr>
            <a:normAutofit/>
          </a:bodyPr>
          <a:lstStyle/>
          <a:p>
            <a:r>
              <a:rPr lang="en-US" dirty="0"/>
              <a:t>We perform 2 experiments:</a:t>
            </a:r>
          </a:p>
          <a:p>
            <a:pPr marL="514350" indent="-514350">
              <a:buAutoNum type="arabicPeriod"/>
            </a:pPr>
            <a:r>
              <a:rPr lang="en-US" dirty="0"/>
              <a:t>We measure the importance of the content in an image by applying the same noise (same noise for each t=[0, 500]) to 200 images, and then measure the degradation in image quality by calculating the LPIPS between the original and noisy image. </a:t>
            </a:r>
          </a:p>
          <a:p>
            <a:pPr marL="514350" indent="-514350">
              <a:buAutoNum type="arabicPeriod"/>
            </a:pPr>
            <a:r>
              <a:rPr lang="en-US" dirty="0"/>
              <a:t>We test whether the specific noise we used in experiment 1 had a significant impact on the results. To do this, we use various gaussian noises for each t=[0, 500] and apply them to 1 random image. We check how consistent the LPIPS is for each time step.</a:t>
            </a:r>
          </a:p>
        </p:txBody>
      </p:sp>
    </p:spTree>
    <p:extLst>
      <p:ext uri="{BB962C8B-B14F-4D97-AF65-F5344CB8AC3E}">
        <p14:creationId xmlns:p14="http://schemas.microsoft.com/office/powerpoint/2010/main" val="1686049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38A9-3457-432D-A468-45A4B7525C4E}"/>
              </a:ext>
            </a:extLst>
          </p:cNvPr>
          <p:cNvSpPr>
            <a:spLocks noGrp="1"/>
          </p:cNvSpPr>
          <p:nvPr>
            <p:ph type="title"/>
          </p:nvPr>
        </p:nvSpPr>
        <p:spPr/>
        <p:txBody>
          <a:bodyPr/>
          <a:lstStyle/>
          <a:p>
            <a:pPr algn="ctr"/>
            <a:r>
              <a:rPr lang="en-US" dirty="0"/>
              <a:t>Reminder</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42BE22-8BD0-48FE-A38E-72479B980F6C}"/>
                  </a:ext>
                </a:extLst>
              </p:cNvPr>
              <p:cNvSpPr>
                <a:spLocks noGrp="1"/>
              </p:cNvSpPr>
              <p:nvPr>
                <p:ph idx="1"/>
              </p:nvPr>
            </p:nvSpPr>
            <p:spPr>
              <a:xfrm>
                <a:off x="490141" y="1825625"/>
                <a:ext cx="5269528" cy="4351338"/>
              </a:xfrm>
            </p:spPr>
            <p:txBody>
              <a:bodyPr>
                <a:normAutofit fontScale="92500"/>
              </a:bodyPr>
              <a:lstStyle/>
              <a:p>
                <a:r>
                  <a:rPr lang="en-US" dirty="0"/>
                  <a:t>We implement the diffusion process by scaling the image and adding a small Gaussian noise to it for T steps.</a:t>
                </a:r>
              </a:p>
              <a:p>
                <a:pPr marL="0" indent="0">
                  <a:buNone/>
                </a:pPr>
                <a:endParaRPr lang="en-US" dirty="0"/>
              </a:p>
              <a:p>
                <a:r>
                  <a:rPr lang="en-US" dirty="0"/>
                  <a:t>We use different variances for the noise in each step: </a:t>
                </a:r>
                <a14:m>
                  <m:oMath xmlns:m="http://schemas.openxmlformats.org/officeDocument/2006/math">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∈(0,1)</m:t>
                            </m:r>
                          </m:e>
                        </m:d>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𝑇</m:t>
                        </m:r>
                      </m:sup>
                    </m:sSubSup>
                  </m:oMath>
                </a14:m>
                <a:endParaRPr lang="en-US" dirty="0"/>
              </a:p>
              <a:p>
                <a:pPr marL="0" indent="0">
                  <a:buNone/>
                </a:pPr>
                <a:endParaRPr lang="en-US" dirty="0"/>
              </a:p>
              <a:p>
                <a:r>
                  <a:rPr lang="en-US" dirty="0"/>
                  <a:t>We want to learn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oMath>
                </a14:m>
                <a:r>
                  <a:rPr lang="en-US" dirty="0"/>
                  <a:t> for reversing the diffusion process.</a:t>
                </a:r>
              </a:p>
            </p:txBody>
          </p:sp>
        </mc:Choice>
        <mc:Fallback xmlns="">
          <p:sp>
            <p:nvSpPr>
              <p:cNvPr id="3" name="Content Placeholder 2">
                <a:extLst>
                  <a:ext uri="{FF2B5EF4-FFF2-40B4-BE49-F238E27FC236}">
                    <a16:creationId xmlns:a16="http://schemas.microsoft.com/office/drawing/2014/main" id="{A842BE22-8BD0-48FE-A38E-72479B980F6C}"/>
                  </a:ext>
                </a:extLst>
              </p:cNvPr>
              <p:cNvSpPr>
                <a:spLocks noGrp="1" noRot="1" noChangeAspect="1" noMove="1" noResize="1" noEditPoints="1" noAdjustHandles="1" noChangeArrowheads="1" noChangeShapeType="1" noTextEdit="1"/>
              </p:cNvSpPr>
              <p:nvPr>
                <p:ph idx="1"/>
              </p:nvPr>
            </p:nvSpPr>
            <p:spPr>
              <a:xfrm>
                <a:off x="490141" y="1825625"/>
                <a:ext cx="5269528" cy="4351338"/>
              </a:xfrm>
              <a:blipFill>
                <a:blip r:embed="rId2"/>
                <a:stretch>
                  <a:fillRect l="-1734" t="-2101" r="-3237"/>
                </a:stretch>
              </a:blipFill>
            </p:spPr>
            <p:txBody>
              <a:bodyPr/>
              <a:lstStyle/>
              <a:p>
                <a:r>
                  <a:rPr lang="en-IL">
                    <a:noFill/>
                  </a:rPr>
                  <a:t> </a:t>
                </a:r>
              </a:p>
            </p:txBody>
          </p:sp>
        </mc:Fallback>
      </mc:AlternateContent>
      <p:pic>
        <p:nvPicPr>
          <p:cNvPr id="12" name="Picture 11">
            <a:extLst>
              <a:ext uri="{FF2B5EF4-FFF2-40B4-BE49-F238E27FC236}">
                <a16:creationId xmlns:a16="http://schemas.microsoft.com/office/drawing/2014/main" id="{6735EC28-B436-4CE8-9289-3ED761A70CA5}"/>
              </a:ext>
            </a:extLst>
          </p:cNvPr>
          <p:cNvPicPr>
            <a:picLocks noChangeAspect="1"/>
          </p:cNvPicPr>
          <p:nvPr/>
        </p:nvPicPr>
        <p:blipFill rotWithShape="1">
          <a:blip r:embed="rId3"/>
          <a:srcRect b="20689"/>
          <a:stretch/>
        </p:blipFill>
        <p:spPr>
          <a:xfrm>
            <a:off x="5875775" y="2669617"/>
            <a:ext cx="6211122" cy="1857517"/>
          </a:xfrm>
          <a:prstGeom prst="rect">
            <a:avLst/>
          </a:prstGeom>
        </p:spPr>
      </p:pic>
      <p:sp>
        <p:nvSpPr>
          <p:cNvPr id="13" name="TextBox 12">
            <a:extLst>
              <a:ext uri="{FF2B5EF4-FFF2-40B4-BE49-F238E27FC236}">
                <a16:creationId xmlns:a16="http://schemas.microsoft.com/office/drawing/2014/main" id="{DCF2B876-757F-4371-8E7C-43D7E649A7EF}"/>
              </a:ext>
            </a:extLst>
          </p:cNvPr>
          <p:cNvSpPr txBox="1"/>
          <p:nvPr/>
        </p:nvSpPr>
        <p:spPr>
          <a:xfrm>
            <a:off x="9936732" y="4342468"/>
            <a:ext cx="2150165" cy="369332"/>
          </a:xfrm>
          <a:prstGeom prst="rect">
            <a:avLst/>
          </a:prstGeom>
          <a:noFill/>
        </p:spPr>
        <p:txBody>
          <a:bodyPr wrap="square" rtlCol="0">
            <a:spAutoFit/>
          </a:bodyPr>
          <a:lstStyle/>
          <a:p>
            <a:r>
              <a:rPr lang="en-US" dirty="0"/>
              <a:t>From Ho et al. 2020</a:t>
            </a:r>
            <a:endParaRPr lang="en-IL" dirty="0"/>
          </a:p>
        </p:txBody>
      </p:sp>
    </p:spTree>
    <p:extLst>
      <p:ext uri="{BB962C8B-B14F-4D97-AF65-F5344CB8AC3E}">
        <p14:creationId xmlns:p14="http://schemas.microsoft.com/office/powerpoint/2010/main" val="106259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369C-464D-44B3-A2EF-D1D971452F64}"/>
              </a:ext>
            </a:extLst>
          </p:cNvPr>
          <p:cNvSpPr>
            <a:spLocks noGrp="1"/>
          </p:cNvSpPr>
          <p:nvPr>
            <p:ph type="title"/>
          </p:nvPr>
        </p:nvSpPr>
        <p:spPr/>
        <p:txBody>
          <a:bodyPr/>
          <a:lstStyle/>
          <a:p>
            <a:pPr algn="ctr"/>
            <a:r>
              <a:rPr lang="en-US" dirty="0"/>
              <a:t>Experiment 1</a:t>
            </a:r>
            <a:endParaRPr lang="en-IL" dirty="0"/>
          </a:p>
        </p:txBody>
      </p:sp>
      <p:pic>
        <p:nvPicPr>
          <p:cNvPr id="5" name="Picture 4">
            <a:extLst>
              <a:ext uri="{FF2B5EF4-FFF2-40B4-BE49-F238E27FC236}">
                <a16:creationId xmlns:a16="http://schemas.microsoft.com/office/drawing/2014/main" id="{80E52E42-CDD9-46AD-A84C-AE870E897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8"/>
            <a:ext cx="12192000" cy="4572000"/>
          </a:xfrm>
          <a:prstGeom prst="rect">
            <a:avLst/>
          </a:prstGeom>
        </p:spPr>
      </p:pic>
    </p:spTree>
    <p:extLst>
      <p:ext uri="{BB962C8B-B14F-4D97-AF65-F5344CB8AC3E}">
        <p14:creationId xmlns:p14="http://schemas.microsoft.com/office/powerpoint/2010/main" val="2183402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E369C-464D-44B3-A2EF-D1D971452F64}"/>
              </a:ext>
            </a:extLst>
          </p:cNvPr>
          <p:cNvSpPr>
            <a:spLocks noGrp="1"/>
          </p:cNvSpPr>
          <p:nvPr>
            <p:ph type="title"/>
          </p:nvPr>
        </p:nvSpPr>
        <p:spPr/>
        <p:txBody>
          <a:bodyPr/>
          <a:lstStyle/>
          <a:p>
            <a:pPr algn="ctr"/>
            <a:r>
              <a:rPr lang="en-US" dirty="0"/>
              <a:t>Experiment 2</a:t>
            </a:r>
            <a:endParaRPr lang="en-IL" dirty="0"/>
          </a:p>
        </p:txBody>
      </p:sp>
      <p:pic>
        <p:nvPicPr>
          <p:cNvPr id="5" name="Picture 4">
            <a:extLst>
              <a:ext uri="{FF2B5EF4-FFF2-40B4-BE49-F238E27FC236}">
                <a16:creationId xmlns:a16="http://schemas.microsoft.com/office/drawing/2014/main" id="{2020CD70-D677-478B-B0B2-8A6976DB1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0688"/>
            <a:ext cx="12192000" cy="4572000"/>
          </a:xfrm>
          <a:prstGeom prst="rect">
            <a:avLst/>
          </a:prstGeom>
        </p:spPr>
      </p:pic>
    </p:spTree>
    <p:extLst>
      <p:ext uri="{BB962C8B-B14F-4D97-AF65-F5344CB8AC3E}">
        <p14:creationId xmlns:p14="http://schemas.microsoft.com/office/powerpoint/2010/main" val="2195769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81277-53B0-43C9-8A62-991185793AB5}"/>
              </a:ext>
            </a:extLst>
          </p:cNvPr>
          <p:cNvSpPr>
            <a:spLocks noGrp="1"/>
          </p:cNvSpPr>
          <p:nvPr>
            <p:ph type="title"/>
          </p:nvPr>
        </p:nvSpPr>
        <p:spPr/>
        <p:txBody>
          <a:bodyPr/>
          <a:lstStyle/>
          <a:p>
            <a:pPr algn="ctr"/>
            <a:r>
              <a:rPr lang="en-US" dirty="0"/>
              <a:t>Insights From The Hypothesis</a:t>
            </a:r>
            <a:endParaRPr lang="en-IL"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6C9F371-4DE2-437B-BA16-B7AC3BB27E86}"/>
                  </a:ext>
                </a:extLst>
              </p:cNvPr>
              <p:cNvSpPr>
                <a:spLocks noGrp="1"/>
              </p:cNvSpPr>
              <p:nvPr>
                <p:ph idx="1"/>
              </p:nvPr>
            </p:nvSpPr>
            <p:spPr>
              <a:xfrm>
                <a:off x="838200" y="1690688"/>
                <a:ext cx="10515600" cy="4668203"/>
              </a:xfrm>
            </p:spPr>
            <p:txBody>
              <a:bodyPr>
                <a:normAutofit lnSpcReduction="10000"/>
              </a:bodyPr>
              <a:lstStyle/>
              <a:p>
                <a:r>
                  <a:rPr lang="en-US" dirty="0"/>
                  <a:t>We can conclude that for the same timestep t, some noisy images are harder to denoise than others.</a:t>
                </a:r>
              </a:p>
              <a:p>
                <a:endParaRPr lang="en-US" sz="1600" dirty="0"/>
              </a:p>
              <a:p>
                <a:r>
                  <a:rPr lang="en-US" dirty="0"/>
                  <a:t>Building upon the work “Perception Prioritized Training of Diffusion Models” that weights each timestep during training according to </a:t>
                </a:r>
                <a14:m>
                  <m:oMath xmlns:m="http://schemas.openxmlformats.org/officeDocument/2006/math">
                    <m:r>
                      <m:rPr>
                        <m:sty m:val="p"/>
                      </m:rPr>
                      <a:rPr lang="en-US">
                        <a:latin typeface="Cambria Math" panose="02040503050406030204" pitchFamily="18" charset="0"/>
                      </a:rPr>
                      <m:t>SNR</m:t>
                    </m:r>
                    <m:d>
                      <m:dPr>
                        <m:ctrlPr>
                          <a:rPr lang="en-US" i="1">
                            <a:latin typeface="Cambria Math" panose="02040503050406030204" pitchFamily="18" charset="0"/>
                          </a:rPr>
                        </m:ctrlPr>
                      </m:dPr>
                      <m:e>
                        <m:r>
                          <m:rPr>
                            <m:sty m:val="p"/>
                          </m:rPr>
                          <a:rPr lang="en-US">
                            <a:latin typeface="Cambria Math" panose="02040503050406030204" pitchFamily="18" charset="0"/>
                          </a:rPr>
                          <m:t>t</m:t>
                        </m:r>
                      </m:e>
                    </m:d>
                    <m:r>
                      <a:rPr lang="en-US">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num>
                      <m:den>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den>
                    </m:f>
                  </m:oMath>
                </a14:m>
                <a:r>
                  <a:rPr lang="en-US" dirty="0"/>
                  <a:t>. We can additionally calculate SNR as a function of the image: </a:t>
                </a:r>
                <a:endParaRPr lang="en-US"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SNR</m:t>
                      </m:r>
                      <m:d>
                        <m:dPr>
                          <m:ctrlPr>
                            <a:rPr lang="en-US" i="1">
                              <a:latin typeface="Cambria Math" panose="02040503050406030204" pitchFamily="18" charset="0"/>
                            </a:rPr>
                          </m:ctrlPr>
                        </m:dPr>
                        <m:e>
                          <m:r>
                            <m:rPr>
                              <m:sty m:val="p"/>
                            </m:rPr>
                            <a:rPr lang="en-US">
                              <a:latin typeface="Cambria Math" panose="02040503050406030204" pitchFamily="18" charset="0"/>
                            </a:rPr>
                            <m:t>t</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e>
                      </m:d>
                      <m:r>
                        <a:rPr lang="en-US" b="0" i="0"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num>
                        <m:den>
                          <m:d>
                            <m:dPr>
                              <m:ctrlPr>
                                <a:rPr lang="en-US" i="1" smtClean="0">
                                  <a:latin typeface="Cambria Math" panose="02040503050406030204" pitchFamily="18" charset="0"/>
                                </a:rPr>
                              </m:ctrlPr>
                            </m:dPr>
                            <m:e>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𝑡</m:t>
                                  </m:r>
                                </m:sub>
                              </m:sSub>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𝑁𝑜𝑖𝑠𝑒𝑆𝑒𝑛𝑠𝑖𝑡𝑖𝑣𝑖𝑡𝑦</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den>
                      </m:f>
                    </m:oMath>
                  </m:oMathPara>
                </a14:m>
                <a:endParaRPr lang="en-US" dirty="0"/>
              </a:p>
              <a:p>
                <a:endParaRPr lang="en-US" sz="1600" dirty="0"/>
              </a:p>
              <a:p>
                <a:r>
                  <a:rPr lang="en-US" dirty="0"/>
                  <a:t>An image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oMath>
                </a14:m>
                <a:r>
                  <a:rPr lang="en-US" dirty="0"/>
                  <a:t> which is harder to denoise than another image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0</m:t>
                        </m:r>
                      </m:sub>
                      <m:sup>
                        <m:r>
                          <a:rPr lang="en-US" i="1">
                            <a:latin typeface="Cambria Math" panose="02040503050406030204" pitchFamily="18" charset="0"/>
                          </a:rPr>
                          <m:t>′</m:t>
                        </m:r>
                      </m:sup>
                    </m:sSubSup>
                  </m:oMath>
                </a14:m>
                <a:r>
                  <a:rPr lang="en-US" dirty="0"/>
                  <a:t> will have a higher noise sensitivity than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0</m:t>
                        </m:r>
                      </m:sub>
                      <m:sup>
                        <m:r>
                          <a:rPr lang="en-US" i="1">
                            <a:latin typeface="Cambria Math" panose="02040503050406030204" pitchFamily="18" charset="0"/>
                          </a:rPr>
                          <m:t>′</m:t>
                        </m:r>
                      </m:sup>
                    </m:sSubSup>
                  </m:oMath>
                </a14:m>
                <a:r>
                  <a:rPr lang="en-US" dirty="0"/>
                  <a:t>.</a:t>
                </a:r>
                <a:endParaRPr lang="en-IL" dirty="0"/>
              </a:p>
            </p:txBody>
          </p:sp>
        </mc:Choice>
        <mc:Fallback>
          <p:sp>
            <p:nvSpPr>
              <p:cNvPr id="3" name="Content Placeholder 2">
                <a:extLst>
                  <a:ext uri="{FF2B5EF4-FFF2-40B4-BE49-F238E27FC236}">
                    <a16:creationId xmlns:a16="http://schemas.microsoft.com/office/drawing/2014/main" id="{36C9F371-4DE2-437B-BA16-B7AC3BB27E86}"/>
                  </a:ext>
                </a:extLst>
              </p:cNvPr>
              <p:cNvSpPr>
                <a:spLocks noGrp="1" noRot="1" noChangeAspect="1" noMove="1" noResize="1" noEditPoints="1" noAdjustHandles="1" noChangeArrowheads="1" noChangeShapeType="1" noTextEdit="1"/>
              </p:cNvSpPr>
              <p:nvPr>
                <p:ph idx="1"/>
              </p:nvPr>
            </p:nvSpPr>
            <p:spPr>
              <a:xfrm>
                <a:off x="838200" y="1690688"/>
                <a:ext cx="10515600" cy="4668203"/>
              </a:xfrm>
              <a:blipFill>
                <a:blip r:embed="rId3"/>
                <a:stretch>
                  <a:fillRect l="-1043" t="-2872" r="-1391" b="-2480"/>
                </a:stretch>
              </a:blipFill>
            </p:spPr>
            <p:txBody>
              <a:bodyPr/>
              <a:lstStyle/>
              <a:p>
                <a:r>
                  <a:rPr lang="en-US">
                    <a:noFill/>
                  </a:rPr>
                  <a:t> </a:t>
                </a:r>
              </a:p>
            </p:txBody>
          </p:sp>
        </mc:Fallback>
      </mc:AlternateContent>
    </p:spTree>
    <p:extLst>
      <p:ext uri="{BB962C8B-B14F-4D97-AF65-F5344CB8AC3E}">
        <p14:creationId xmlns:p14="http://schemas.microsoft.com/office/powerpoint/2010/main" val="3970870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B6B3-2935-4757-A8F4-986127C31BD4}"/>
              </a:ext>
            </a:extLst>
          </p:cNvPr>
          <p:cNvSpPr>
            <a:spLocks noGrp="1"/>
          </p:cNvSpPr>
          <p:nvPr>
            <p:ph type="title"/>
          </p:nvPr>
        </p:nvSpPr>
        <p:spPr/>
        <p:txBody>
          <a:bodyPr/>
          <a:lstStyle/>
          <a:p>
            <a:pPr algn="ctr"/>
            <a:r>
              <a:rPr lang="en-US" dirty="0"/>
              <a:t>Efficient Training</a:t>
            </a:r>
            <a:endParaRPr lang="en-IL" dirty="0"/>
          </a:p>
        </p:txBody>
      </p:sp>
      <p:sp>
        <p:nvSpPr>
          <p:cNvPr id="3" name="Content Placeholder 2">
            <a:extLst>
              <a:ext uri="{FF2B5EF4-FFF2-40B4-BE49-F238E27FC236}">
                <a16:creationId xmlns:a16="http://schemas.microsoft.com/office/drawing/2014/main" id="{B439EE23-9705-41D2-9F94-3B05C6A14470}"/>
              </a:ext>
            </a:extLst>
          </p:cNvPr>
          <p:cNvSpPr>
            <a:spLocks noGrp="1"/>
          </p:cNvSpPr>
          <p:nvPr>
            <p:ph idx="1"/>
          </p:nvPr>
        </p:nvSpPr>
        <p:spPr/>
        <p:txBody>
          <a:bodyPr/>
          <a:lstStyle/>
          <a:p>
            <a:r>
              <a:rPr lang="en-US" dirty="0"/>
              <a:t>In “Perception Prioritized Training of Diffusion Models” we give lower weights to time steps with small values of t in the loss function.</a:t>
            </a:r>
          </a:p>
          <a:p>
            <a:endParaRPr lang="en-US" dirty="0"/>
          </a:p>
          <a:p>
            <a:r>
              <a:rPr lang="en-US" dirty="0"/>
              <a:t>However, this is inefficient. Instead of weighting the loss function I propose to instead weight the sampling of t. </a:t>
            </a:r>
          </a:p>
          <a:p>
            <a:endParaRPr lang="en-US" dirty="0"/>
          </a:p>
          <a:p>
            <a:r>
              <a:rPr lang="en-US" dirty="0"/>
              <a:t>The probability of sampling t will be proportional to their weight we would have given them with P2 loss. Essentially, we will under sample the small values of t during training.</a:t>
            </a:r>
            <a:endParaRPr lang="en-IL" dirty="0"/>
          </a:p>
        </p:txBody>
      </p:sp>
    </p:spTree>
    <p:extLst>
      <p:ext uri="{BB962C8B-B14F-4D97-AF65-F5344CB8AC3E}">
        <p14:creationId xmlns:p14="http://schemas.microsoft.com/office/powerpoint/2010/main" val="1529933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9E6A-B30D-4595-B658-857A97E597A4}"/>
              </a:ext>
            </a:extLst>
          </p:cNvPr>
          <p:cNvSpPr>
            <a:spLocks noGrp="1"/>
          </p:cNvSpPr>
          <p:nvPr>
            <p:ph type="title"/>
          </p:nvPr>
        </p:nvSpPr>
        <p:spPr/>
        <p:txBody>
          <a:bodyPr/>
          <a:lstStyle/>
          <a:p>
            <a:pPr algn="ctr"/>
            <a:r>
              <a:rPr lang="en-US" dirty="0"/>
              <a:t>Experimental Setup</a:t>
            </a:r>
            <a:endParaRPr lang="en-IL" dirty="0"/>
          </a:p>
        </p:txBody>
      </p:sp>
      <p:sp>
        <p:nvSpPr>
          <p:cNvPr id="3" name="Content Placeholder 2">
            <a:extLst>
              <a:ext uri="{FF2B5EF4-FFF2-40B4-BE49-F238E27FC236}">
                <a16:creationId xmlns:a16="http://schemas.microsoft.com/office/drawing/2014/main" id="{207DAA92-E030-4F0A-A334-1F6FB9CAD24B}"/>
              </a:ext>
            </a:extLst>
          </p:cNvPr>
          <p:cNvSpPr>
            <a:spLocks noGrp="1"/>
          </p:cNvSpPr>
          <p:nvPr>
            <p:ph idx="1"/>
          </p:nvPr>
        </p:nvSpPr>
        <p:spPr/>
        <p:txBody>
          <a:bodyPr>
            <a:normAutofit/>
          </a:bodyPr>
          <a:lstStyle/>
          <a:p>
            <a:r>
              <a:rPr lang="en-US" dirty="0"/>
              <a:t>Two datasets were used:</a:t>
            </a:r>
          </a:p>
          <a:p>
            <a:pPr lvl="1"/>
            <a:r>
              <a:rPr lang="en-US" dirty="0">
                <a:effectLst/>
              </a:rPr>
              <a:t>Oxford Flowers 102 (~8k images)</a:t>
            </a:r>
          </a:p>
          <a:p>
            <a:pPr lvl="1"/>
            <a:r>
              <a:rPr lang="en-US" dirty="0"/>
              <a:t>FFHQ (~50k images)</a:t>
            </a:r>
          </a:p>
          <a:p>
            <a:r>
              <a:rPr lang="en-US" dirty="0"/>
              <a:t>All the images were resized to a resolution of 128x128 to save computational resources. </a:t>
            </a:r>
          </a:p>
          <a:p>
            <a:r>
              <a:rPr lang="en-US" dirty="0"/>
              <a:t>The model has a similar architecture to the one used in “Perception Prioritized Training of Diffusion Models”. However, the model has 2 Resnet blocks in each level of the U-Net instead of 1 (the model has around 45M parameters).</a:t>
            </a:r>
          </a:p>
          <a:p>
            <a:endParaRPr lang="en-US" dirty="0"/>
          </a:p>
          <a:p>
            <a:endParaRPr lang="en-US" dirty="0"/>
          </a:p>
          <a:p>
            <a:endParaRPr lang="en-US" dirty="0"/>
          </a:p>
        </p:txBody>
      </p:sp>
    </p:spTree>
    <p:extLst>
      <p:ext uri="{BB962C8B-B14F-4D97-AF65-F5344CB8AC3E}">
        <p14:creationId xmlns:p14="http://schemas.microsoft.com/office/powerpoint/2010/main" val="799150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5687-84B1-2248-0490-52360CAF79EE}"/>
              </a:ext>
            </a:extLst>
          </p:cNvPr>
          <p:cNvSpPr>
            <a:spLocks noGrp="1"/>
          </p:cNvSpPr>
          <p:nvPr>
            <p:ph type="title"/>
          </p:nvPr>
        </p:nvSpPr>
        <p:spPr/>
        <p:txBody>
          <a:bodyPr/>
          <a:lstStyle/>
          <a:p>
            <a:pPr algn="ctr"/>
            <a:r>
              <a:rPr lang="en-US" dirty="0"/>
              <a:t>Experimental Setup</a:t>
            </a:r>
          </a:p>
        </p:txBody>
      </p:sp>
      <p:sp>
        <p:nvSpPr>
          <p:cNvPr id="3" name="Content Placeholder 2">
            <a:extLst>
              <a:ext uri="{FF2B5EF4-FFF2-40B4-BE49-F238E27FC236}">
                <a16:creationId xmlns:a16="http://schemas.microsoft.com/office/drawing/2014/main" id="{3CCCDA99-0A20-C225-C9DE-F4ED8B778B41}"/>
              </a:ext>
            </a:extLst>
          </p:cNvPr>
          <p:cNvSpPr>
            <a:spLocks noGrp="1"/>
          </p:cNvSpPr>
          <p:nvPr>
            <p:ph idx="1"/>
          </p:nvPr>
        </p:nvSpPr>
        <p:spPr/>
        <p:txBody>
          <a:bodyPr/>
          <a:lstStyle/>
          <a:p>
            <a:r>
              <a:rPr lang="en-US" dirty="0"/>
              <a:t>Except for using a batch size of 256 and FP16, all training hyperparameters are identical to what was used in “Perception Prioritized Training of Diffusion Models”.</a:t>
            </a:r>
          </a:p>
          <a:p>
            <a:r>
              <a:rPr lang="en-US" dirty="0"/>
              <a:t>For evaluation, after each 10k iterations a checkpoint of the models is saved. The checkpoint is then used for generating 10k samples which are used for calculating the FID with the train set.</a:t>
            </a:r>
          </a:p>
        </p:txBody>
      </p:sp>
    </p:spTree>
    <p:extLst>
      <p:ext uri="{BB962C8B-B14F-4D97-AF65-F5344CB8AC3E}">
        <p14:creationId xmlns:p14="http://schemas.microsoft.com/office/powerpoint/2010/main" val="2374681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20AAE-8250-47EC-B370-393AA1F0F18D}"/>
              </a:ext>
            </a:extLst>
          </p:cNvPr>
          <p:cNvSpPr>
            <a:spLocks noGrp="1"/>
          </p:cNvSpPr>
          <p:nvPr>
            <p:ph type="title"/>
          </p:nvPr>
        </p:nvSpPr>
        <p:spPr/>
        <p:txBody>
          <a:bodyPr/>
          <a:lstStyle/>
          <a:p>
            <a:pPr algn="ctr"/>
            <a:r>
              <a:rPr lang="en-US" dirty="0"/>
              <a:t>Results</a:t>
            </a:r>
            <a:endParaRPr lang="en-IL" dirty="0"/>
          </a:p>
        </p:txBody>
      </p:sp>
      <p:pic>
        <p:nvPicPr>
          <p:cNvPr id="5" name="Content Placeholder 4" descr="Chart, line chart&#10;&#10;Description automatically generated">
            <a:extLst>
              <a:ext uri="{FF2B5EF4-FFF2-40B4-BE49-F238E27FC236}">
                <a16:creationId xmlns:a16="http://schemas.microsoft.com/office/drawing/2014/main" id="{5F8F03D1-C88E-E25E-C080-A906106A50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216" y="1802765"/>
            <a:ext cx="5801784" cy="4351338"/>
          </a:xfrm>
        </p:spPr>
      </p:pic>
      <p:pic>
        <p:nvPicPr>
          <p:cNvPr id="7" name="Picture 6" descr="Chart, line chart&#10;&#10;Description automatically generated">
            <a:extLst>
              <a:ext uri="{FF2B5EF4-FFF2-40B4-BE49-F238E27FC236}">
                <a16:creationId xmlns:a16="http://schemas.microsoft.com/office/drawing/2014/main" id="{FD138928-90F9-BA3F-B978-E2CB4355B7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612" y="1802765"/>
            <a:ext cx="5852172" cy="4389129"/>
          </a:xfrm>
          <a:prstGeom prst="rect">
            <a:avLst/>
          </a:prstGeom>
        </p:spPr>
      </p:pic>
    </p:spTree>
    <p:extLst>
      <p:ext uri="{BB962C8B-B14F-4D97-AF65-F5344CB8AC3E}">
        <p14:creationId xmlns:p14="http://schemas.microsoft.com/office/powerpoint/2010/main" val="724183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8058C-C730-6664-C868-675775FC0CBA}"/>
              </a:ext>
            </a:extLst>
          </p:cNvPr>
          <p:cNvSpPr>
            <a:spLocks noGrp="1"/>
          </p:cNvSpPr>
          <p:nvPr>
            <p:ph type="title"/>
          </p:nvPr>
        </p:nvSpPr>
        <p:spPr/>
        <p:txBody>
          <a:bodyPr/>
          <a:lstStyle/>
          <a:p>
            <a:pPr algn="ctr"/>
            <a:r>
              <a:rPr lang="en-US" dirty="0"/>
              <a:t>Results</a:t>
            </a:r>
          </a:p>
        </p:txBody>
      </p:sp>
      <p:pic>
        <p:nvPicPr>
          <p:cNvPr id="5" name="Content Placeholder 4" descr="A picture containing person, tree, outdoor, person&#10;&#10;Description automatically generated">
            <a:extLst>
              <a:ext uri="{FF2B5EF4-FFF2-40B4-BE49-F238E27FC236}">
                <a16:creationId xmlns:a16="http://schemas.microsoft.com/office/drawing/2014/main" id="{627E2F34-B952-17DA-49BF-AB6B8EC74C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96250" y="2644140"/>
            <a:ext cx="1219200" cy="1219200"/>
          </a:xfrm>
        </p:spPr>
      </p:pic>
      <p:pic>
        <p:nvPicPr>
          <p:cNvPr id="11" name="Picture 10" descr="A person smiling for the camera&#10;&#10;Description automatically generated with medium confidence">
            <a:extLst>
              <a:ext uri="{FF2B5EF4-FFF2-40B4-BE49-F238E27FC236}">
                <a16:creationId xmlns:a16="http://schemas.microsoft.com/office/drawing/2014/main" id="{4D08D2A5-C89A-6098-8A03-2A85029E7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4025" y="1362473"/>
            <a:ext cx="1219200" cy="1219200"/>
          </a:xfrm>
          <a:prstGeom prst="rect">
            <a:avLst/>
          </a:prstGeom>
        </p:spPr>
      </p:pic>
      <p:pic>
        <p:nvPicPr>
          <p:cNvPr id="13" name="Picture 12" descr="A person smiling for the camera&#10;&#10;Description automatically generated with low confidence">
            <a:extLst>
              <a:ext uri="{FF2B5EF4-FFF2-40B4-BE49-F238E27FC236}">
                <a16:creationId xmlns:a16="http://schemas.microsoft.com/office/drawing/2014/main" id="{6B014C6D-534B-AF8D-C118-1B118C63B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960" y="1359694"/>
            <a:ext cx="1219200" cy="1219200"/>
          </a:xfrm>
          <a:prstGeom prst="rect">
            <a:avLst/>
          </a:prstGeom>
        </p:spPr>
      </p:pic>
      <p:pic>
        <p:nvPicPr>
          <p:cNvPr id="15" name="Picture 14" descr="A person with a beard&#10;&#10;Description automatically generated with low confidence">
            <a:extLst>
              <a:ext uri="{FF2B5EF4-FFF2-40B4-BE49-F238E27FC236}">
                <a16:creationId xmlns:a16="http://schemas.microsoft.com/office/drawing/2014/main" id="{C021D49E-2CCB-A104-85BA-A32045F74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7990" y="1359694"/>
            <a:ext cx="1219200" cy="1219200"/>
          </a:xfrm>
          <a:prstGeom prst="rect">
            <a:avLst/>
          </a:prstGeom>
        </p:spPr>
      </p:pic>
      <p:pic>
        <p:nvPicPr>
          <p:cNvPr id="17" name="Picture 16" descr="A picture containing person, wall, indoor, smiling&#10;&#10;Description automatically generated">
            <a:extLst>
              <a:ext uri="{FF2B5EF4-FFF2-40B4-BE49-F238E27FC236}">
                <a16:creationId xmlns:a16="http://schemas.microsoft.com/office/drawing/2014/main" id="{0B31893E-A250-259F-938A-01C0B8035D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120" y="2644140"/>
            <a:ext cx="1219200" cy="1219200"/>
          </a:xfrm>
          <a:prstGeom prst="rect">
            <a:avLst/>
          </a:prstGeom>
        </p:spPr>
      </p:pic>
      <p:pic>
        <p:nvPicPr>
          <p:cNvPr id="19" name="Picture 18" descr="A person smiling at the camera&#10;&#10;Description automatically generated with low confidence">
            <a:extLst>
              <a:ext uri="{FF2B5EF4-FFF2-40B4-BE49-F238E27FC236}">
                <a16:creationId xmlns:a16="http://schemas.microsoft.com/office/drawing/2014/main" id="{E9098239-AFB7-FB8C-07BC-C4533A6F15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8155" y="1359694"/>
            <a:ext cx="1219200" cy="1219200"/>
          </a:xfrm>
          <a:prstGeom prst="rect">
            <a:avLst/>
          </a:prstGeom>
        </p:spPr>
      </p:pic>
      <p:pic>
        <p:nvPicPr>
          <p:cNvPr id="21" name="Picture 20" descr="A close up of a child&#10;&#10;Description automatically generated with medium confidence">
            <a:extLst>
              <a:ext uri="{FF2B5EF4-FFF2-40B4-BE49-F238E27FC236}">
                <a16:creationId xmlns:a16="http://schemas.microsoft.com/office/drawing/2014/main" id="{73D11A4E-6EC8-93A3-BBE6-6E9F2271D7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6090" y="1362473"/>
            <a:ext cx="1219200" cy="1219200"/>
          </a:xfrm>
          <a:prstGeom prst="rect">
            <a:avLst/>
          </a:prstGeom>
        </p:spPr>
      </p:pic>
      <p:pic>
        <p:nvPicPr>
          <p:cNvPr id="23" name="Picture 22" descr="A close-up of a person smiling&#10;&#10;Description automatically generated">
            <a:extLst>
              <a:ext uri="{FF2B5EF4-FFF2-40B4-BE49-F238E27FC236}">
                <a16:creationId xmlns:a16="http://schemas.microsoft.com/office/drawing/2014/main" id="{5AF58663-524A-BA40-6E6F-18677D452C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16090" y="2644140"/>
            <a:ext cx="1219200" cy="1219200"/>
          </a:xfrm>
          <a:prstGeom prst="rect">
            <a:avLst/>
          </a:prstGeom>
        </p:spPr>
      </p:pic>
      <p:pic>
        <p:nvPicPr>
          <p:cNvPr id="25" name="Picture 24" descr="A picture containing person, eating, food, snack food&#10;&#10;Description automatically generated">
            <a:extLst>
              <a:ext uri="{FF2B5EF4-FFF2-40B4-BE49-F238E27FC236}">
                <a16:creationId xmlns:a16="http://schemas.microsoft.com/office/drawing/2014/main" id="{4AEAE8CC-130B-FED4-1E2B-D4DD1BA447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50055" y="2644140"/>
            <a:ext cx="1219200" cy="1219200"/>
          </a:xfrm>
          <a:prstGeom prst="rect">
            <a:avLst/>
          </a:prstGeom>
        </p:spPr>
      </p:pic>
      <p:pic>
        <p:nvPicPr>
          <p:cNvPr id="27" name="Picture 26" descr="A picture containing person, smiling&#10;&#10;Description automatically generated">
            <a:extLst>
              <a:ext uri="{FF2B5EF4-FFF2-40B4-BE49-F238E27FC236}">
                <a16:creationId xmlns:a16="http://schemas.microsoft.com/office/drawing/2014/main" id="{76DA6F6A-861F-EFA3-E2F4-0E4BDB81A52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6085" y="2644140"/>
            <a:ext cx="1219200" cy="1219200"/>
          </a:xfrm>
          <a:prstGeom prst="rect">
            <a:avLst/>
          </a:prstGeom>
        </p:spPr>
      </p:pic>
      <p:pic>
        <p:nvPicPr>
          <p:cNvPr id="31" name="Picture 30" descr="A close up of a flower&#10;&#10;Description automatically generated">
            <a:extLst>
              <a:ext uri="{FF2B5EF4-FFF2-40B4-BE49-F238E27FC236}">
                <a16:creationId xmlns:a16="http://schemas.microsoft.com/office/drawing/2014/main" id="{FA89723D-25F9-93A9-17DC-54E1F03A54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67990" y="4007802"/>
            <a:ext cx="1219200" cy="1219200"/>
          </a:xfrm>
          <a:prstGeom prst="rect">
            <a:avLst/>
          </a:prstGeom>
        </p:spPr>
      </p:pic>
      <p:pic>
        <p:nvPicPr>
          <p:cNvPr id="33" name="Picture 32" descr="A close up of a flower&#10;&#10;Description automatically generated">
            <a:extLst>
              <a:ext uri="{FF2B5EF4-FFF2-40B4-BE49-F238E27FC236}">
                <a16:creationId xmlns:a16="http://schemas.microsoft.com/office/drawing/2014/main" id="{931C6EBE-2D1D-59EC-59DC-7754E6B925E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50055" y="4005500"/>
            <a:ext cx="1219200" cy="1219200"/>
          </a:xfrm>
          <a:prstGeom prst="rect">
            <a:avLst/>
          </a:prstGeom>
        </p:spPr>
      </p:pic>
      <p:pic>
        <p:nvPicPr>
          <p:cNvPr id="35" name="Picture 34" descr="Close up of a plant&#10;&#10;Description automatically generated with medium confidence">
            <a:extLst>
              <a:ext uri="{FF2B5EF4-FFF2-40B4-BE49-F238E27FC236}">
                <a16:creationId xmlns:a16="http://schemas.microsoft.com/office/drawing/2014/main" id="{808CABF6-1FD8-D8A7-4B5C-F6B394AF184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32120" y="4005023"/>
            <a:ext cx="1219200" cy="1219200"/>
          </a:xfrm>
          <a:prstGeom prst="rect">
            <a:avLst/>
          </a:prstGeom>
        </p:spPr>
      </p:pic>
      <p:pic>
        <p:nvPicPr>
          <p:cNvPr id="37" name="Picture 36" descr="A picture containing dandelion green, plant&#10;&#10;Description automatically generated">
            <a:extLst>
              <a:ext uri="{FF2B5EF4-FFF2-40B4-BE49-F238E27FC236}">
                <a16:creationId xmlns:a16="http://schemas.microsoft.com/office/drawing/2014/main" id="{9D4C2BB2-5EAE-BF93-8B88-E8FDA4169C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16090" y="4005023"/>
            <a:ext cx="1219200" cy="1219200"/>
          </a:xfrm>
          <a:prstGeom prst="rect">
            <a:avLst/>
          </a:prstGeom>
        </p:spPr>
      </p:pic>
      <p:pic>
        <p:nvPicPr>
          <p:cNvPr id="39" name="Picture 38" descr="A close up of a flower&#10;&#10;Description automatically generated">
            <a:extLst>
              <a:ext uri="{FF2B5EF4-FFF2-40B4-BE49-F238E27FC236}">
                <a16:creationId xmlns:a16="http://schemas.microsoft.com/office/drawing/2014/main" id="{0C66235E-EE4A-B3DD-CDD8-CD3927315FE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96250" y="4005023"/>
            <a:ext cx="1219200" cy="1219200"/>
          </a:xfrm>
          <a:prstGeom prst="rect">
            <a:avLst/>
          </a:prstGeom>
        </p:spPr>
      </p:pic>
      <p:pic>
        <p:nvPicPr>
          <p:cNvPr id="41" name="Picture 40" descr="A close up of a flower&#10;&#10;Description automatically generated">
            <a:extLst>
              <a:ext uri="{FF2B5EF4-FFF2-40B4-BE49-F238E27FC236}">
                <a16:creationId xmlns:a16="http://schemas.microsoft.com/office/drawing/2014/main" id="{C9FD35BA-B6C7-8724-E6F2-443CC2501E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67990" y="5273675"/>
            <a:ext cx="1219200" cy="1219200"/>
          </a:xfrm>
          <a:prstGeom prst="rect">
            <a:avLst/>
          </a:prstGeom>
        </p:spPr>
      </p:pic>
      <p:pic>
        <p:nvPicPr>
          <p:cNvPr id="43" name="Picture 42" descr="A close up of a purple flower&#10;&#10;Description automatically generated">
            <a:extLst>
              <a:ext uri="{FF2B5EF4-FFF2-40B4-BE49-F238E27FC236}">
                <a16:creationId xmlns:a16="http://schemas.microsoft.com/office/drawing/2014/main" id="{B9F7314C-3404-515C-95E1-B69AB927388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16090" y="5273675"/>
            <a:ext cx="1219200" cy="1219200"/>
          </a:xfrm>
          <a:prstGeom prst="rect">
            <a:avLst/>
          </a:prstGeom>
        </p:spPr>
      </p:pic>
      <p:pic>
        <p:nvPicPr>
          <p:cNvPr id="45" name="Picture 44" descr="A close up of a yellow flower&#10;&#10;Description automatically generated">
            <a:extLst>
              <a:ext uri="{FF2B5EF4-FFF2-40B4-BE49-F238E27FC236}">
                <a16:creationId xmlns:a16="http://schemas.microsoft.com/office/drawing/2014/main" id="{C3A2F8AC-502B-DB82-2505-2102BF1F634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50055" y="5273675"/>
            <a:ext cx="1219200" cy="1219200"/>
          </a:xfrm>
          <a:prstGeom prst="rect">
            <a:avLst/>
          </a:prstGeom>
        </p:spPr>
      </p:pic>
      <p:pic>
        <p:nvPicPr>
          <p:cNvPr id="47" name="Picture 46" descr="A close up of a flower&#10;&#10;Description automatically generated with medium confidence">
            <a:extLst>
              <a:ext uri="{FF2B5EF4-FFF2-40B4-BE49-F238E27FC236}">
                <a16:creationId xmlns:a16="http://schemas.microsoft.com/office/drawing/2014/main" id="{90907CC8-3624-56F7-0B90-8453A472B06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18787" y="5273675"/>
            <a:ext cx="1219200" cy="1219200"/>
          </a:xfrm>
          <a:prstGeom prst="rect">
            <a:avLst/>
          </a:prstGeom>
        </p:spPr>
      </p:pic>
      <p:pic>
        <p:nvPicPr>
          <p:cNvPr id="49" name="Picture 48" descr="A close up of a sunflower&#10;&#10;Description automatically generated">
            <a:extLst>
              <a:ext uri="{FF2B5EF4-FFF2-40B4-BE49-F238E27FC236}">
                <a16:creationId xmlns:a16="http://schemas.microsoft.com/office/drawing/2014/main" id="{9C403FC3-5F14-1565-F62E-E5A70764E31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096250" y="5273675"/>
            <a:ext cx="1219200" cy="1219200"/>
          </a:xfrm>
          <a:prstGeom prst="rect">
            <a:avLst/>
          </a:prstGeom>
        </p:spPr>
      </p:pic>
    </p:spTree>
    <p:extLst>
      <p:ext uri="{BB962C8B-B14F-4D97-AF65-F5344CB8AC3E}">
        <p14:creationId xmlns:p14="http://schemas.microsoft.com/office/powerpoint/2010/main" val="1872101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C155A-F88C-4234-9B53-13FE62B61212}"/>
              </a:ext>
            </a:extLst>
          </p:cNvPr>
          <p:cNvSpPr>
            <a:spLocks noGrp="1"/>
          </p:cNvSpPr>
          <p:nvPr>
            <p:ph type="title"/>
          </p:nvPr>
        </p:nvSpPr>
        <p:spPr/>
        <p:txBody>
          <a:bodyPr/>
          <a:lstStyle/>
          <a:p>
            <a:pPr algn="ctr"/>
            <a:r>
              <a:rPr lang="en-US" dirty="0"/>
              <a:t>Reminder</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7441C2-75BC-4C70-BA1F-661E1A4F2484}"/>
                  </a:ext>
                </a:extLst>
              </p:cNvPr>
              <p:cNvSpPr>
                <a:spLocks noGrp="1"/>
              </p:cNvSpPr>
              <p:nvPr>
                <p:ph idx="1"/>
              </p:nvPr>
            </p:nvSpPr>
            <p:spPr>
              <a:xfrm>
                <a:off x="838200" y="1624807"/>
                <a:ext cx="11185634" cy="4351338"/>
              </a:xfrm>
            </p:spPr>
            <p:txBody>
              <a:bodyPr>
                <a:normAutofit fontScale="92500" lnSpcReduction="20000"/>
              </a:bodyPr>
              <a:lstStyle/>
              <a:p>
                <a:r>
                  <a:rPr lang="en-US" sz="2600" dirty="0"/>
                  <a:t>The distribution of the image during the forward process is Gaussian:</a:t>
                </a:r>
              </a:p>
              <a:p>
                <a:pPr marL="0" indent="0">
                  <a:buNone/>
                </a:pPr>
                <a:endParaRPr lang="en-US" sz="600" dirty="0"/>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b="0" i="1" smtClean="0">
                                  <a:latin typeface="Cambria Math" panose="02040503050406030204" pitchFamily="18" charset="0"/>
                                </a:rPr>
                                <m:t>−1</m:t>
                              </m:r>
                            </m:sub>
                          </m:sSub>
                        </m:e>
                      </m:d>
                      <m:r>
                        <a:rPr lang="en-US" sz="2600" b="0" i="1" smtClean="0">
                          <a:latin typeface="Cambria Math" panose="02040503050406030204" pitchFamily="18" charset="0"/>
                        </a:rPr>
                        <m:t>=</m:t>
                      </m:r>
                      <m:r>
                        <a:rPr lang="en-US" sz="2600" b="0" i="1" smtClean="0">
                          <a:latin typeface="Cambria Math" panose="02040503050406030204" pitchFamily="18" charset="0"/>
                        </a:rPr>
                        <m:t>𝑁</m:t>
                      </m:r>
                      <m:d>
                        <m:dPr>
                          <m:ctrlPr>
                            <a:rPr lang="en-US" sz="2600" b="0" i="1" smtClean="0">
                              <a:latin typeface="Cambria Math" panose="02040503050406030204" pitchFamily="18" charset="0"/>
                            </a:rPr>
                          </m:ctrlPr>
                        </m:dPr>
                        <m:e>
                          <m:sSub>
                            <m:sSubPr>
                              <m:ctrlPr>
                                <a:rPr lang="en-US" sz="2600" i="1">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1−</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𝛽</m:t>
                                  </m:r>
                                </m:e>
                                <m:sub>
                                  <m:r>
                                    <a:rPr lang="en-US" sz="2600" b="0" i="1" smtClean="0">
                                      <a:latin typeface="Cambria Math" panose="02040503050406030204" pitchFamily="18" charset="0"/>
                                    </a:rPr>
                                    <m:t>𝑡</m:t>
                                  </m:r>
                                </m:sub>
                              </m:sSub>
                            </m:e>
                          </m:rad>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i="1">
                                  <a:latin typeface="Cambria Math" panose="02040503050406030204" pitchFamily="18" charset="0"/>
                                </a:rPr>
                                <m:t>𝑡</m:t>
                              </m:r>
                            </m:sub>
                          </m:sSub>
                          <m:r>
                            <a:rPr lang="en-US" sz="2600" b="1" i="0" smtClean="0">
                              <a:latin typeface="Cambria Math" panose="02040503050406030204" pitchFamily="18" charset="0"/>
                            </a:rPr>
                            <m:t>𝐈</m:t>
                          </m:r>
                        </m:e>
                      </m:d>
                      <m:r>
                        <a:rPr lang="en-US" sz="2600" b="0" i="1" smtClean="0">
                          <a:latin typeface="Cambria Math" panose="02040503050406030204" pitchFamily="18" charset="0"/>
                        </a:rPr>
                        <m:t>,   </m:t>
                      </m:r>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1:</m:t>
                              </m:r>
                              <m:r>
                                <a:rPr lang="en-US" sz="2600" b="0" i="1" smtClean="0">
                                  <a:latin typeface="Cambria Math" panose="02040503050406030204" pitchFamily="18" charset="0"/>
                                </a:rPr>
                                <m:t>𝑇</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𝑡</m:t>
                          </m:r>
                          <m:r>
                            <a:rPr lang="en-US" sz="2600" b="0" i="1" smtClean="0">
                              <a:latin typeface="Cambria Math" panose="02040503050406030204" pitchFamily="18" charset="0"/>
                            </a:rPr>
                            <m:t>=1</m:t>
                          </m:r>
                        </m:sub>
                        <m:sup>
                          <m:r>
                            <a:rPr lang="en-US" sz="2600" b="0" i="1" smtClean="0">
                              <a:latin typeface="Cambria Math" panose="02040503050406030204" pitchFamily="18" charset="0"/>
                            </a:rPr>
                            <m:t>𝑇</m:t>
                          </m:r>
                        </m:sup>
                        <m:e>
                          <m:r>
                            <a:rPr lang="en-US" sz="2600" b="0" i="1" smtClean="0">
                              <a:latin typeface="Cambria Math" panose="02040503050406030204" pitchFamily="18" charset="0"/>
                            </a:rPr>
                            <m:t>𝑞</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e>
                          </m:d>
                        </m:e>
                      </m:nary>
                    </m:oMath>
                  </m:oMathPara>
                </a14:m>
                <a:endParaRPr lang="en-US" sz="2600" dirty="0"/>
              </a:p>
              <a:p>
                <a:pPr marL="0" indent="0">
                  <a:buNone/>
                </a:pPr>
                <a:endParaRPr lang="en-US" sz="500" dirty="0"/>
              </a:p>
              <a:p>
                <a:r>
                  <a:rPr lang="en-US" sz="2600" dirty="0">
                    <a:solidFill>
                      <a:schemeClr val="bg1"/>
                    </a:solidFill>
                  </a:rPr>
                  <a:t>We saw that for </a:t>
                </a:r>
                <a14:m>
                  <m:oMath xmlns:m="http://schemas.openxmlformats.org/officeDocument/2006/math">
                    <m:sSub>
                      <m:sSubPr>
                        <m:ctrlPr>
                          <a:rPr lang="en-US" sz="2600" i="1" smtClean="0">
                            <a:solidFill>
                              <a:schemeClr val="bg1"/>
                            </a:solidFill>
                            <a:latin typeface="Cambria Math" panose="02040503050406030204" pitchFamily="18" charset="0"/>
                          </a:rPr>
                        </m:ctrlPr>
                      </m:sSubPr>
                      <m:e>
                        <m:r>
                          <a:rPr lang="en-US" sz="2600" i="1" smtClean="0">
                            <a:solidFill>
                              <a:schemeClr val="bg1"/>
                            </a:solidFill>
                            <a:latin typeface="Cambria Math" panose="02040503050406030204" pitchFamily="18" charset="0"/>
                            <a:ea typeface="Cambria Math" panose="02040503050406030204" pitchFamily="18" charset="0"/>
                          </a:rPr>
                          <m:t>𝛼</m:t>
                        </m:r>
                      </m:e>
                      <m:sub>
                        <m:r>
                          <a:rPr lang="en-US" sz="2600" b="0" i="1" smtClean="0">
                            <a:solidFill>
                              <a:schemeClr val="bg1"/>
                            </a:solidFill>
                            <a:latin typeface="Cambria Math" panose="02040503050406030204" pitchFamily="18" charset="0"/>
                          </a:rPr>
                          <m:t>𝑡</m:t>
                        </m:r>
                      </m:sub>
                    </m:sSub>
                    <m:r>
                      <a:rPr lang="en-US" sz="2600" b="0" i="1" smtClean="0">
                        <a:solidFill>
                          <a:schemeClr val="bg1"/>
                        </a:solidFill>
                        <a:latin typeface="Cambria Math" panose="02040503050406030204" pitchFamily="18" charset="0"/>
                      </a:rPr>
                      <m:t>≔</m:t>
                    </m:r>
                    <m:nary>
                      <m:naryPr>
                        <m:chr m:val="∏"/>
                        <m:limLoc m:val="subSup"/>
                        <m:ctrlPr>
                          <a:rPr lang="en-US" sz="2600" b="0" i="1" smtClean="0">
                            <a:solidFill>
                              <a:schemeClr val="bg1"/>
                            </a:solidFill>
                            <a:latin typeface="Cambria Math" panose="02040503050406030204" pitchFamily="18" charset="0"/>
                          </a:rPr>
                        </m:ctrlPr>
                      </m:naryPr>
                      <m:sub>
                        <m:r>
                          <m:rPr>
                            <m:brk m:alnAt="25"/>
                          </m:rPr>
                          <a:rPr lang="en-US" sz="2600" b="0" i="1" smtClean="0">
                            <a:solidFill>
                              <a:schemeClr val="bg1"/>
                            </a:solidFill>
                            <a:latin typeface="Cambria Math" panose="02040503050406030204" pitchFamily="18" charset="0"/>
                          </a:rPr>
                          <m:t>𝑠</m:t>
                        </m:r>
                        <m:r>
                          <a:rPr lang="en-US" sz="2600" b="0" i="1" smtClean="0">
                            <a:solidFill>
                              <a:schemeClr val="bg1"/>
                            </a:solidFill>
                            <a:latin typeface="Cambria Math" panose="02040503050406030204" pitchFamily="18" charset="0"/>
                          </a:rPr>
                          <m:t>=1</m:t>
                        </m:r>
                      </m:sub>
                      <m:sup>
                        <m:r>
                          <a:rPr lang="en-US" sz="2600" b="0" i="1" smtClean="0">
                            <a:solidFill>
                              <a:schemeClr val="bg1"/>
                            </a:solidFill>
                            <a:latin typeface="Cambria Math" panose="02040503050406030204" pitchFamily="18" charset="0"/>
                          </a:rPr>
                          <m:t>𝑡</m:t>
                        </m:r>
                      </m:sup>
                      <m:e>
                        <m:d>
                          <m:dPr>
                            <m:ctrlPr>
                              <a:rPr lang="en-US" sz="2600" b="0" i="1" smtClean="0">
                                <a:solidFill>
                                  <a:schemeClr val="bg1"/>
                                </a:solidFill>
                                <a:latin typeface="Cambria Math" panose="02040503050406030204" pitchFamily="18" charset="0"/>
                              </a:rPr>
                            </m:ctrlPr>
                          </m:dPr>
                          <m:e>
                            <m:r>
                              <a:rPr lang="en-US" sz="2600" b="0" i="1" smtClean="0">
                                <a:solidFill>
                                  <a:schemeClr val="bg1"/>
                                </a:solidFill>
                                <a:latin typeface="Cambria Math" panose="02040503050406030204" pitchFamily="18" charset="0"/>
                              </a:rPr>
                              <m:t>1−</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𝛽</m:t>
                                </m:r>
                              </m:e>
                              <m:sub>
                                <m:r>
                                  <a:rPr lang="en-US" sz="2600" b="0" i="1" smtClean="0">
                                    <a:solidFill>
                                      <a:schemeClr val="bg1"/>
                                    </a:solidFill>
                                    <a:latin typeface="Cambria Math" panose="02040503050406030204" pitchFamily="18" charset="0"/>
                                    <a:ea typeface="Cambria Math" panose="02040503050406030204" pitchFamily="18" charset="0"/>
                                  </a:rPr>
                                  <m:t>𝑠</m:t>
                                </m:r>
                              </m:sub>
                            </m:sSub>
                          </m:e>
                        </m:d>
                      </m:e>
                    </m:nary>
                    <m:r>
                      <a:rPr lang="en-US" sz="2600" i="1" dirty="0">
                        <a:solidFill>
                          <a:schemeClr val="bg1"/>
                        </a:solidFill>
                        <a:latin typeface="Cambria Math" panose="02040503050406030204" pitchFamily="18" charset="0"/>
                      </a:rPr>
                      <m:t>⇒</m:t>
                    </m:r>
                    <m:r>
                      <a:rPr lang="en-US" sz="2600" b="0" i="1" dirty="0" smtClean="0">
                        <a:solidFill>
                          <a:schemeClr val="bg1"/>
                        </a:solidFill>
                        <a:latin typeface="Cambria Math" panose="02040503050406030204" pitchFamily="18" charset="0"/>
                      </a:rPr>
                      <m:t> </m:t>
                    </m:r>
                    <m:sSub>
                      <m:sSubPr>
                        <m:ctrlPr>
                          <a:rPr lang="en-US" sz="2600" b="0" i="1" dirty="0" smtClean="0">
                            <a:solidFill>
                              <a:schemeClr val="bg1"/>
                            </a:solidFill>
                            <a:latin typeface="Cambria Math" panose="02040503050406030204" pitchFamily="18" charset="0"/>
                          </a:rPr>
                        </m:ctrlPr>
                      </m:sSubPr>
                      <m:e>
                        <m:r>
                          <a:rPr lang="en-US" sz="2600" b="0" i="1" dirty="0" smtClean="0">
                            <a:solidFill>
                              <a:schemeClr val="bg1"/>
                            </a:solidFill>
                            <a:latin typeface="Cambria Math" panose="02040503050406030204" pitchFamily="18" charset="0"/>
                          </a:rPr>
                          <m:t>𝑥</m:t>
                        </m:r>
                      </m:e>
                      <m:sub>
                        <m:r>
                          <a:rPr lang="en-US" sz="2600" b="0" i="1" dirty="0" smtClean="0">
                            <a:solidFill>
                              <a:schemeClr val="bg1"/>
                            </a:solidFill>
                            <a:latin typeface="Cambria Math" panose="02040503050406030204" pitchFamily="18" charset="0"/>
                          </a:rPr>
                          <m:t>𝑡</m:t>
                        </m:r>
                      </m:sub>
                    </m:sSub>
                    <m:r>
                      <a:rPr lang="en-US" sz="2600" b="0" i="1" dirty="0" smtClean="0">
                        <a:solidFill>
                          <a:schemeClr val="bg1"/>
                        </a:solidFill>
                        <a:latin typeface="Cambria Math" panose="02040503050406030204" pitchFamily="18" charset="0"/>
                      </a:rPr>
                      <m:t>=</m:t>
                    </m:r>
                    <m:rad>
                      <m:radPr>
                        <m:degHide m:val="on"/>
                        <m:ctrlPr>
                          <a:rPr lang="en-US" sz="2600" b="0" i="1" dirty="0" smtClean="0">
                            <a:solidFill>
                              <a:schemeClr val="bg1"/>
                            </a:solidFill>
                            <a:latin typeface="Cambria Math" panose="02040503050406030204" pitchFamily="18" charset="0"/>
                          </a:rPr>
                        </m:ctrlPr>
                      </m:radPr>
                      <m:deg/>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𝛼</m:t>
                            </m:r>
                          </m:e>
                          <m:sub>
                            <m:r>
                              <a:rPr lang="en-US" sz="2600" i="1">
                                <a:solidFill>
                                  <a:schemeClr val="bg1"/>
                                </a:solidFill>
                                <a:latin typeface="Cambria Math" panose="02040503050406030204" pitchFamily="18" charset="0"/>
                              </a:rPr>
                              <m:t>𝑡</m:t>
                            </m:r>
                          </m:sub>
                        </m:sSub>
                      </m:e>
                    </m:rad>
                    <m:sSub>
                      <m:sSubPr>
                        <m:ctrlPr>
                          <a:rPr lang="en-US" sz="2600" b="0" i="1" dirty="0" smtClean="0">
                            <a:solidFill>
                              <a:schemeClr val="bg1"/>
                            </a:solidFill>
                            <a:latin typeface="Cambria Math" panose="02040503050406030204" pitchFamily="18" charset="0"/>
                          </a:rPr>
                        </m:ctrlPr>
                      </m:sSubPr>
                      <m:e>
                        <m:r>
                          <a:rPr lang="en-US" sz="2600" b="0" i="1" dirty="0" smtClean="0">
                            <a:solidFill>
                              <a:schemeClr val="bg1"/>
                            </a:solidFill>
                            <a:latin typeface="Cambria Math" panose="02040503050406030204" pitchFamily="18" charset="0"/>
                          </a:rPr>
                          <m:t>𝑥</m:t>
                        </m:r>
                      </m:e>
                      <m:sub>
                        <m:r>
                          <a:rPr lang="en-US" sz="2600" b="0" i="1" dirty="0" smtClean="0">
                            <a:solidFill>
                              <a:schemeClr val="bg1"/>
                            </a:solidFill>
                            <a:latin typeface="Cambria Math" panose="02040503050406030204" pitchFamily="18" charset="0"/>
                          </a:rPr>
                          <m:t>0</m:t>
                        </m:r>
                      </m:sub>
                    </m:sSub>
                    <m:r>
                      <a:rPr lang="en-US" sz="2600" b="0" i="1" dirty="0" smtClean="0">
                        <a:solidFill>
                          <a:schemeClr val="bg1"/>
                        </a:solidFill>
                        <a:latin typeface="Cambria Math" panose="02040503050406030204" pitchFamily="18" charset="0"/>
                      </a:rPr>
                      <m:t>+</m:t>
                    </m:r>
                    <m:rad>
                      <m:radPr>
                        <m:degHide m:val="on"/>
                        <m:ctrlPr>
                          <a:rPr lang="en-US" sz="2600" b="0" i="1" dirty="0" smtClean="0">
                            <a:solidFill>
                              <a:schemeClr val="bg1"/>
                            </a:solidFill>
                            <a:latin typeface="Cambria Math" panose="02040503050406030204" pitchFamily="18" charset="0"/>
                          </a:rPr>
                        </m:ctrlPr>
                      </m:radPr>
                      <m:deg/>
                      <m:e>
                        <m:r>
                          <a:rPr lang="en-US" sz="2600" b="0" i="1" dirty="0" smtClean="0">
                            <a:solidFill>
                              <a:schemeClr val="bg1"/>
                            </a:solidFill>
                            <a:latin typeface="Cambria Math" panose="02040503050406030204" pitchFamily="18" charset="0"/>
                          </a:rPr>
                          <m:t>1−</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𝛼</m:t>
                            </m:r>
                          </m:e>
                          <m:sub>
                            <m:r>
                              <a:rPr lang="en-US" sz="2600" i="1">
                                <a:solidFill>
                                  <a:schemeClr val="bg1"/>
                                </a:solidFill>
                                <a:latin typeface="Cambria Math" panose="02040503050406030204" pitchFamily="18" charset="0"/>
                              </a:rPr>
                              <m:t>𝑡</m:t>
                            </m:r>
                          </m:sub>
                        </m:sSub>
                      </m:e>
                    </m:rad>
                    <m:sSub>
                      <m:sSubPr>
                        <m:ctrlPr>
                          <a:rPr lang="en-US" sz="2600" b="0" i="1" dirty="0" smtClean="0">
                            <a:solidFill>
                              <a:schemeClr val="bg1"/>
                            </a:solidFill>
                            <a:latin typeface="Cambria Math" panose="02040503050406030204" pitchFamily="18" charset="0"/>
                          </a:rPr>
                        </m:ctrlPr>
                      </m:sSubPr>
                      <m:e>
                        <m:r>
                          <a:rPr lang="en-US" sz="2600" i="1" dirty="0">
                            <a:solidFill>
                              <a:schemeClr val="bg1"/>
                            </a:solidFill>
                            <a:latin typeface="Cambria Math" panose="02040503050406030204" pitchFamily="18" charset="0"/>
                            <a:ea typeface="Cambria Math" panose="02040503050406030204" pitchFamily="18" charset="0"/>
                          </a:rPr>
                          <m:t>𝜀</m:t>
                        </m:r>
                      </m:e>
                      <m:sub>
                        <m:r>
                          <a:rPr lang="en-US" sz="2600" b="0" i="1" dirty="0" smtClean="0">
                            <a:solidFill>
                              <a:schemeClr val="bg1"/>
                            </a:solidFill>
                            <a:latin typeface="Cambria Math" panose="02040503050406030204" pitchFamily="18" charset="0"/>
                          </a:rPr>
                          <m:t>𝑡</m:t>
                        </m:r>
                      </m:sub>
                    </m:sSub>
                  </m:oMath>
                </a14:m>
                <a:r>
                  <a:rPr lang="en-US" sz="2600" dirty="0">
                    <a:solidFill>
                      <a:schemeClr val="bg1"/>
                    </a:solidFill>
                  </a:rPr>
                  <a:t>,</a:t>
                </a:r>
                <a14:m>
                  <m:oMath xmlns:m="http://schemas.openxmlformats.org/officeDocument/2006/math">
                    <m:sSub>
                      <m:sSubPr>
                        <m:ctrlPr>
                          <a:rPr lang="en-US" sz="2600" i="1" dirty="0">
                            <a:solidFill>
                              <a:schemeClr val="bg1"/>
                            </a:solidFill>
                            <a:latin typeface="Cambria Math" panose="02040503050406030204" pitchFamily="18" charset="0"/>
                          </a:rPr>
                        </m:ctrlPr>
                      </m:sSubPr>
                      <m:e>
                        <m:r>
                          <a:rPr lang="en-US" sz="2600" b="0" i="1" dirty="0" smtClean="0">
                            <a:solidFill>
                              <a:schemeClr val="bg1"/>
                            </a:solidFill>
                            <a:latin typeface="Cambria Math" panose="02040503050406030204" pitchFamily="18" charset="0"/>
                          </a:rPr>
                          <m:t> </m:t>
                        </m:r>
                        <m:r>
                          <a:rPr lang="en-US" sz="2600" i="1" dirty="0">
                            <a:solidFill>
                              <a:schemeClr val="bg1"/>
                            </a:solidFill>
                            <a:latin typeface="Cambria Math" panose="02040503050406030204" pitchFamily="18" charset="0"/>
                            <a:ea typeface="Cambria Math" panose="02040503050406030204" pitchFamily="18" charset="0"/>
                          </a:rPr>
                          <m:t>𝜀</m:t>
                        </m:r>
                      </m:e>
                      <m:sub>
                        <m:r>
                          <a:rPr lang="en-US" sz="2600" i="1" dirty="0">
                            <a:solidFill>
                              <a:schemeClr val="bg1"/>
                            </a:solidFill>
                            <a:latin typeface="Cambria Math" panose="02040503050406030204" pitchFamily="18" charset="0"/>
                          </a:rPr>
                          <m:t>𝑡</m:t>
                        </m:r>
                      </m:sub>
                    </m:sSub>
                    <m:r>
                      <a:rPr lang="en-US" sz="2600" i="1" dirty="0" smtClean="0">
                        <a:solidFill>
                          <a:schemeClr val="bg1"/>
                        </a:solidFill>
                        <a:latin typeface="Cambria Math" panose="02040503050406030204" pitchFamily="18" charset="0"/>
                        <a:ea typeface="Cambria Math" panose="02040503050406030204" pitchFamily="18" charset="0"/>
                      </a:rPr>
                      <m:t>~</m:t>
                    </m:r>
                    <m:r>
                      <a:rPr lang="en-US" sz="2600" b="0" i="1" dirty="0" smtClean="0">
                        <a:solidFill>
                          <a:schemeClr val="bg1"/>
                        </a:solidFill>
                        <a:latin typeface="Cambria Math" panose="02040503050406030204" pitchFamily="18" charset="0"/>
                        <a:ea typeface="Cambria Math" panose="02040503050406030204" pitchFamily="18" charset="0"/>
                      </a:rPr>
                      <m:t>𝑁</m:t>
                    </m:r>
                    <m:r>
                      <a:rPr lang="en-US" sz="2600" b="0" i="1" dirty="0" smtClean="0">
                        <a:solidFill>
                          <a:schemeClr val="bg1"/>
                        </a:solidFill>
                        <a:latin typeface="Cambria Math" panose="02040503050406030204" pitchFamily="18" charset="0"/>
                        <a:ea typeface="Cambria Math" panose="02040503050406030204" pitchFamily="18" charset="0"/>
                      </a:rPr>
                      <m:t>(0,</m:t>
                    </m:r>
                    <m:r>
                      <a:rPr lang="en-US" sz="2600" b="1" i="0" dirty="0" smtClean="0">
                        <a:solidFill>
                          <a:schemeClr val="bg1"/>
                        </a:solidFill>
                        <a:latin typeface="Cambria Math" panose="02040503050406030204" pitchFamily="18" charset="0"/>
                        <a:ea typeface="Cambria Math" panose="02040503050406030204" pitchFamily="18" charset="0"/>
                      </a:rPr>
                      <m:t>𝐈</m:t>
                    </m:r>
                    <m:r>
                      <a:rPr lang="en-US" sz="2600" b="0" i="1" dirty="0" smtClean="0">
                        <a:solidFill>
                          <a:schemeClr val="bg1"/>
                        </a:solidFill>
                        <a:latin typeface="Cambria Math" panose="02040503050406030204" pitchFamily="18" charset="0"/>
                        <a:ea typeface="Cambria Math" panose="02040503050406030204" pitchFamily="18" charset="0"/>
                      </a:rPr>
                      <m:t>)</m:t>
                    </m:r>
                  </m:oMath>
                </a14:m>
                <a:endParaRPr lang="en-US" sz="2600" dirty="0">
                  <a:solidFill>
                    <a:schemeClr val="bg1"/>
                  </a:solidFill>
                </a:endParaRPr>
              </a:p>
              <a:p>
                <a:endParaRPr lang="en-US" sz="2600" dirty="0">
                  <a:solidFill>
                    <a:schemeClr val="bg1"/>
                  </a:solidFill>
                </a:endParaRPr>
              </a:p>
              <a:p>
                <a:r>
                  <a:rPr lang="en-US" sz="2600" dirty="0">
                    <a:solidFill>
                      <a:schemeClr val="bg1"/>
                    </a:solidFill>
                  </a:rPr>
                  <a:t>Therefore, </a:t>
                </a:r>
                <a14:m>
                  <m:oMath xmlns:m="http://schemas.openxmlformats.org/officeDocument/2006/math">
                    <m:r>
                      <a:rPr lang="en-US" sz="2600" i="1">
                        <a:solidFill>
                          <a:schemeClr val="bg1"/>
                        </a:solidFill>
                        <a:latin typeface="Cambria Math" panose="02040503050406030204" pitchFamily="18" charset="0"/>
                      </a:rPr>
                      <m:t>𝑞</m:t>
                    </m:r>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sub>
                        </m:sSub>
                        <m:r>
                          <a:rPr lang="en-US" sz="2600" i="1">
                            <a:solidFill>
                              <a:schemeClr val="bg1"/>
                            </a:solidFill>
                            <a:latin typeface="Cambria Math" panose="02040503050406030204" pitchFamily="18" charset="0"/>
                          </a:rPr>
                          <m:t>|</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b="0" i="1" smtClean="0">
                                <a:solidFill>
                                  <a:schemeClr val="bg1"/>
                                </a:solidFill>
                                <a:latin typeface="Cambria Math" panose="02040503050406030204" pitchFamily="18" charset="0"/>
                              </a:rPr>
                              <m:t>0</m:t>
                            </m:r>
                          </m:sub>
                        </m:sSub>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𝑁</m:t>
                    </m:r>
                    <m:d>
                      <m:dPr>
                        <m:ctrlPr>
                          <a:rPr lang="en-US" sz="2600" i="1" smtClean="0">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sub>
                        </m:sSub>
                        <m:r>
                          <a:rPr lang="en-US" sz="2600" i="1">
                            <a:solidFill>
                              <a:schemeClr val="bg1"/>
                            </a:solidFill>
                            <a:latin typeface="Cambria Math" panose="02040503050406030204" pitchFamily="18" charset="0"/>
                          </a:rPr>
                          <m:t>;</m:t>
                        </m:r>
                        <m:rad>
                          <m:radPr>
                            <m:degHide m:val="on"/>
                            <m:ctrlPr>
                              <a:rPr lang="en-US" sz="2600" i="1" dirty="0">
                                <a:solidFill>
                                  <a:schemeClr val="bg1"/>
                                </a:solidFill>
                                <a:latin typeface="Cambria Math" panose="02040503050406030204" pitchFamily="18" charset="0"/>
                              </a:rPr>
                            </m:ctrlPr>
                          </m:radPr>
                          <m:deg/>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𝛼</m:t>
                                </m:r>
                              </m:e>
                              <m:sub>
                                <m:r>
                                  <a:rPr lang="en-US" sz="2600" i="1">
                                    <a:solidFill>
                                      <a:schemeClr val="bg1"/>
                                    </a:solidFill>
                                    <a:latin typeface="Cambria Math" panose="02040503050406030204" pitchFamily="18" charset="0"/>
                                  </a:rPr>
                                  <m:t>𝑡</m:t>
                                </m:r>
                              </m:sub>
                            </m:sSub>
                          </m:e>
                        </m:rad>
                        <m:sSub>
                          <m:sSubPr>
                            <m:ctrlPr>
                              <a:rPr lang="en-US" sz="2600" i="1" dirty="0">
                                <a:solidFill>
                                  <a:schemeClr val="bg1"/>
                                </a:solidFill>
                                <a:latin typeface="Cambria Math" panose="02040503050406030204" pitchFamily="18" charset="0"/>
                              </a:rPr>
                            </m:ctrlPr>
                          </m:sSubPr>
                          <m:e>
                            <m:r>
                              <a:rPr lang="en-US" sz="2600" i="1" dirty="0">
                                <a:solidFill>
                                  <a:schemeClr val="bg1"/>
                                </a:solidFill>
                                <a:latin typeface="Cambria Math" panose="02040503050406030204" pitchFamily="18" charset="0"/>
                              </a:rPr>
                              <m:t>𝑥</m:t>
                            </m:r>
                          </m:e>
                          <m:sub>
                            <m:r>
                              <a:rPr lang="en-US" sz="2600" i="1" dirty="0">
                                <a:solidFill>
                                  <a:schemeClr val="bg1"/>
                                </a:solidFill>
                                <a:latin typeface="Cambria Math" panose="02040503050406030204" pitchFamily="18" charset="0"/>
                              </a:rPr>
                              <m:t>0</m:t>
                            </m:r>
                          </m:sub>
                        </m:sSub>
                        <m:r>
                          <m:rPr>
                            <m:nor/>
                          </m:rPr>
                          <a:rPr lang="en-US" sz="2600" dirty="0">
                            <a:solidFill>
                              <a:schemeClr val="bg1"/>
                            </a:solidFill>
                          </a:rPr>
                          <m:t>, </m:t>
                        </m:r>
                        <m:rad>
                          <m:radPr>
                            <m:degHide m:val="on"/>
                            <m:ctrlPr>
                              <a:rPr lang="en-US" sz="2600" i="1" dirty="0">
                                <a:solidFill>
                                  <a:schemeClr val="bg1"/>
                                </a:solidFill>
                                <a:latin typeface="Cambria Math" panose="02040503050406030204" pitchFamily="18" charset="0"/>
                              </a:rPr>
                            </m:ctrlPr>
                          </m:radPr>
                          <m:deg/>
                          <m:e>
                            <m:r>
                              <a:rPr lang="en-US" sz="2600" i="1" dirty="0">
                                <a:solidFill>
                                  <a:schemeClr val="bg1"/>
                                </a:solidFill>
                                <a:latin typeface="Cambria Math" panose="02040503050406030204" pitchFamily="18" charset="0"/>
                              </a:rPr>
                              <m:t>1−</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𝛼</m:t>
                                </m:r>
                              </m:e>
                              <m:sub>
                                <m:r>
                                  <a:rPr lang="en-US" sz="2600" i="1">
                                    <a:solidFill>
                                      <a:schemeClr val="bg1"/>
                                    </a:solidFill>
                                    <a:latin typeface="Cambria Math" panose="02040503050406030204" pitchFamily="18" charset="0"/>
                                  </a:rPr>
                                  <m:t>𝑡</m:t>
                                </m:r>
                              </m:sub>
                            </m:sSub>
                          </m:e>
                        </m:rad>
                        <m:r>
                          <a:rPr lang="en-US" sz="2600" b="1" dirty="0">
                            <a:solidFill>
                              <a:schemeClr val="bg1"/>
                            </a:solidFill>
                            <a:latin typeface="Cambria Math" panose="02040503050406030204" pitchFamily="18" charset="0"/>
                            <a:ea typeface="Cambria Math" panose="02040503050406030204" pitchFamily="18" charset="0"/>
                          </a:rPr>
                          <m:t>𝐈</m:t>
                        </m:r>
                      </m:e>
                    </m:d>
                  </m:oMath>
                </a14:m>
                <a:endParaRPr lang="en-US" sz="2600" dirty="0">
                  <a:solidFill>
                    <a:schemeClr val="bg1"/>
                  </a:solidFill>
                </a:endParaRPr>
              </a:p>
              <a:p>
                <a:endParaRPr lang="en-US" sz="2600" dirty="0">
                  <a:solidFill>
                    <a:schemeClr val="bg1"/>
                  </a:solidFill>
                </a:endParaRPr>
              </a:p>
              <a:p>
                <a:r>
                  <a:rPr lang="en-US" sz="2600" dirty="0">
                    <a:solidFill>
                      <a:schemeClr val="bg1"/>
                    </a:solidFill>
                  </a:rPr>
                  <a:t>For a small enough </a:t>
                </a:r>
                <a14:m>
                  <m:oMath xmlns:m="http://schemas.openxmlformats.org/officeDocument/2006/math">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𝛽</m:t>
                        </m:r>
                      </m:e>
                      <m:sub>
                        <m:r>
                          <a:rPr lang="en-US" sz="2600" i="1">
                            <a:solidFill>
                              <a:schemeClr val="bg1"/>
                            </a:solidFill>
                            <a:latin typeface="Cambria Math" panose="02040503050406030204" pitchFamily="18" charset="0"/>
                          </a:rPr>
                          <m:t>𝑡</m:t>
                        </m:r>
                      </m:sub>
                    </m:sSub>
                  </m:oMath>
                </a14:m>
                <a:r>
                  <a:rPr lang="en-US" sz="2600" dirty="0">
                    <a:solidFill>
                      <a:schemeClr val="bg1"/>
                    </a:solidFill>
                  </a:rPr>
                  <a:t>, </a:t>
                </a:r>
                <a14:m>
                  <m:oMath xmlns:m="http://schemas.openxmlformats.org/officeDocument/2006/math">
                    <m:r>
                      <a:rPr lang="en-US" sz="2600" i="1">
                        <a:solidFill>
                          <a:schemeClr val="bg1"/>
                        </a:solidFill>
                        <a:latin typeface="Cambria Math" panose="02040503050406030204" pitchFamily="18" charset="0"/>
                      </a:rPr>
                      <m:t>𝑞</m:t>
                    </m:r>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r>
                              <a:rPr lang="en-US" sz="2600" i="1">
                                <a:solidFill>
                                  <a:schemeClr val="bg1"/>
                                </a:solidFill>
                                <a:latin typeface="Cambria Math" panose="02040503050406030204" pitchFamily="18" charset="0"/>
                              </a:rPr>
                              <m:t>−1</m:t>
                            </m:r>
                          </m:sub>
                        </m:sSub>
                        <m:r>
                          <a:rPr lang="en-US" sz="2600" i="1">
                            <a:solidFill>
                              <a:schemeClr val="bg1"/>
                            </a:solidFill>
                            <a:latin typeface="Cambria Math" panose="02040503050406030204" pitchFamily="18" charset="0"/>
                          </a:rPr>
                          <m:t>|</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sub>
                        </m:sSub>
                      </m:e>
                    </m:d>
                    <m:r>
                      <a:rPr lang="en-US" sz="2600" i="1">
                        <a:solidFill>
                          <a:schemeClr val="bg1"/>
                        </a:solidFill>
                        <a:latin typeface="Cambria Math" panose="02040503050406030204" pitchFamily="18" charset="0"/>
                      </a:rPr>
                      <m:t> </m:t>
                    </m:r>
                  </m:oMath>
                </a14:m>
                <a:r>
                  <a:rPr lang="en-US" sz="2600" dirty="0">
                    <a:solidFill>
                      <a:schemeClr val="bg1"/>
                    </a:solidFill>
                  </a:rPr>
                  <a:t>can be modeled as a Gaussian:</a:t>
                </a:r>
              </a:p>
              <a:p>
                <a:endParaRPr lang="en-US" sz="10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sz="2600" i="1">
                          <a:solidFill>
                            <a:schemeClr val="bg1"/>
                          </a:solidFill>
                          <a:latin typeface="Cambria Math" panose="02040503050406030204" pitchFamily="18" charset="0"/>
                        </a:rPr>
                        <m:t>𝑞</m:t>
                      </m:r>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r>
                                <a:rPr lang="en-US" sz="2600" i="1">
                                  <a:solidFill>
                                    <a:schemeClr val="bg1"/>
                                  </a:solidFill>
                                  <a:latin typeface="Cambria Math" panose="02040503050406030204" pitchFamily="18" charset="0"/>
                                </a:rPr>
                                <m:t>−1</m:t>
                              </m:r>
                            </m:sub>
                          </m:sSub>
                          <m:r>
                            <a:rPr lang="en-US" sz="2600" i="1">
                              <a:solidFill>
                                <a:schemeClr val="bg1"/>
                              </a:solidFill>
                              <a:latin typeface="Cambria Math" panose="02040503050406030204" pitchFamily="18" charset="0"/>
                            </a:rPr>
                            <m:t>|</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sub>
                          </m:sSub>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𝑁</m:t>
                      </m:r>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r>
                                <a:rPr lang="en-US" sz="2600" i="1">
                                  <a:solidFill>
                                    <a:schemeClr val="bg1"/>
                                  </a:solidFill>
                                  <a:latin typeface="Cambria Math" panose="02040503050406030204" pitchFamily="18" charset="0"/>
                                </a:rPr>
                                <m:t>−1</m:t>
                              </m:r>
                            </m:sub>
                          </m:sSub>
                          <m:r>
                            <a:rPr lang="en-US" sz="2600" i="1">
                              <a:solidFill>
                                <a:schemeClr val="bg1"/>
                              </a:solidFill>
                              <a:latin typeface="Cambria Math" panose="02040503050406030204" pitchFamily="18" charset="0"/>
                            </a:rPr>
                            <m:t>;</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𝜇</m:t>
                              </m:r>
                            </m:e>
                            <m:sub>
                              <m:r>
                                <a:rPr lang="en-US" sz="2600" i="1">
                                  <a:solidFill>
                                    <a:schemeClr val="bg1"/>
                                  </a:solidFill>
                                  <a:latin typeface="Cambria Math" panose="02040503050406030204" pitchFamily="18" charset="0"/>
                                  <a:ea typeface="Cambria Math" panose="02040503050406030204" pitchFamily="18" charset="0"/>
                                </a:rPr>
                                <m:t>𝜃</m:t>
                              </m:r>
                            </m:sub>
                          </m:sSub>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sub>
                              </m:sSub>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𝑡</m:t>
                              </m:r>
                            </m:e>
                          </m:d>
                          <m:r>
                            <a:rPr lang="en-US" sz="2600" i="1">
                              <a:solidFill>
                                <a:schemeClr val="bg1"/>
                              </a:solidFill>
                              <a:latin typeface="Cambria Math" panose="02040503050406030204" pitchFamily="18" charset="0"/>
                            </a:rPr>
                            <m:t>,</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m:t>
                              </m:r>
                            </m:e>
                            <m:sub>
                              <m:r>
                                <a:rPr lang="en-US" sz="2600" i="1">
                                  <a:solidFill>
                                    <a:schemeClr val="bg1"/>
                                  </a:solidFill>
                                  <a:latin typeface="Cambria Math" panose="02040503050406030204" pitchFamily="18" charset="0"/>
                                  <a:ea typeface="Cambria Math" panose="02040503050406030204" pitchFamily="18" charset="0"/>
                                </a:rPr>
                                <m:t>𝜃</m:t>
                              </m:r>
                            </m:sub>
                          </m:sSub>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sub>
                              </m:sSub>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𝑡</m:t>
                              </m:r>
                            </m:e>
                          </m:d>
                        </m:e>
                      </m:d>
                    </m:oMath>
                  </m:oMathPara>
                </a14:m>
                <a:endParaRPr lang="en-US" sz="2600" dirty="0">
                  <a:solidFill>
                    <a:schemeClr val="bg1"/>
                  </a:solidFill>
                </a:endParaRPr>
              </a:p>
            </p:txBody>
          </p:sp>
        </mc:Choice>
        <mc:Fallback xmlns="">
          <p:sp>
            <p:nvSpPr>
              <p:cNvPr id="3" name="Content Placeholder 2">
                <a:extLst>
                  <a:ext uri="{FF2B5EF4-FFF2-40B4-BE49-F238E27FC236}">
                    <a16:creationId xmlns:a16="http://schemas.microsoft.com/office/drawing/2014/main" id="{107441C2-75BC-4C70-BA1F-661E1A4F2484}"/>
                  </a:ext>
                </a:extLst>
              </p:cNvPr>
              <p:cNvSpPr>
                <a:spLocks noGrp="1" noRot="1" noChangeAspect="1" noMove="1" noResize="1" noEditPoints="1" noAdjustHandles="1" noChangeArrowheads="1" noChangeShapeType="1" noTextEdit="1"/>
              </p:cNvSpPr>
              <p:nvPr>
                <p:ph idx="1"/>
              </p:nvPr>
            </p:nvSpPr>
            <p:spPr>
              <a:xfrm>
                <a:off x="838200" y="1624807"/>
                <a:ext cx="11185634" cy="4351338"/>
              </a:xfrm>
              <a:blipFill>
                <a:blip r:embed="rId3"/>
                <a:stretch>
                  <a:fillRect l="-763" t="-3226"/>
                </a:stretch>
              </a:blipFill>
            </p:spPr>
            <p:txBody>
              <a:bodyPr/>
              <a:lstStyle/>
              <a:p>
                <a:r>
                  <a:rPr lang="en-IL">
                    <a:noFill/>
                  </a:rPr>
                  <a:t> </a:t>
                </a:r>
              </a:p>
            </p:txBody>
          </p:sp>
        </mc:Fallback>
      </mc:AlternateContent>
    </p:spTree>
    <p:extLst>
      <p:ext uri="{BB962C8B-B14F-4D97-AF65-F5344CB8AC3E}">
        <p14:creationId xmlns:p14="http://schemas.microsoft.com/office/powerpoint/2010/main" val="2867661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C155A-F88C-4234-9B53-13FE62B61212}"/>
              </a:ext>
            </a:extLst>
          </p:cNvPr>
          <p:cNvSpPr>
            <a:spLocks noGrp="1"/>
          </p:cNvSpPr>
          <p:nvPr>
            <p:ph type="title"/>
          </p:nvPr>
        </p:nvSpPr>
        <p:spPr/>
        <p:txBody>
          <a:bodyPr/>
          <a:lstStyle/>
          <a:p>
            <a:pPr algn="ctr"/>
            <a:r>
              <a:rPr lang="en-US" dirty="0"/>
              <a:t>Reminder</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7441C2-75BC-4C70-BA1F-661E1A4F2484}"/>
                  </a:ext>
                </a:extLst>
              </p:cNvPr>
              <p:cNvSpPr>
                <a:spLocks noGrp="1"/>
              </p:cNvSpPr>
              <p:nvPr>
                <p:ph idx="1"/>
              </p:nvPr>
            </p:nvSpPr>
            <p:spPr>
              <a:xfrm>
                <a:off x="838200" y="1624807"/>
                <a:ext cx="11185634" cy="4351338"/>
              </a:xfrm>
            </p:spPr>
            <p:txBody>
              <a:bodyPr>
                <a:normAutofit fontScale="92500" lnSpcReduction="20000"/>
              </a:bodyPr>
              <a:lstStyle/>
              <a:p>
                <a:r>
                  <a:rPr lang="en-US" sz="2600" dirty="0"/>
                  <a:t>The distribution of the image during the forward process is Gaussian:</a:t>
                </a:r>
              </a:p>
              <a:p>
                <a:pPr marL="0" indent="0">
                  <a:buNone/>
                </a:pPr>
                <a:endParaRPr lang="en-US" sz="600" dirty="0"/>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b="0" i="1" smtClean="0">
                                  <a:latin typeface="Cambria Math" panose="02040503050406030204" pitchFamily="18" charset="0"/>
                                </a:rPr>
                                <m:t>−1</m:t>
                              </m:r>
                            </m:sub>
                          </m:sSub>
                        </m:e>
                      </m:d>
                      <m:r>
                        <a:rPr lang="en-US" sz="2600" b="0" i="1" smtClean="0">
                          <a:latin typeface="Cambria Math" panose="02040503050406030204" pitchFamily="18" charset="0"/>
                        </a:rPr>
                        <m:t>=</m:t>
                      </m:r>
                      <m:r>
                        <a:rPr lang="en-US" sz="2600" b="0" i="1" smtClean="0">
                          <a:latin typeface="Cambria Math" panose="02040503050406030204" pitchFamily="18" charset="0"/>
                        </a:rPr>
                        <m:t>𝑁</m:t>
                      </m:r>
                      <m:d>
                        <m:dPr>
                          <m:ctrlPr>
                            <a:rPr lang="en-US" sz="2600" b="0" i="1" smtClean="0">
                              <a:latin typeface="Cambria Math" panose="02040503050406030204" pitchFamily="18" charset="0"/>
                            </a:rPr>
                          </m:ctrlPr>
                        </m:dPr>
                        <m:e>
                          <m:sSub>
                            <m:sSubPr>
                              <m:ctrlPr>
                                <a:rPr lang="en-US" sz="2600" i="1">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1−</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𝛽</m:t>
                                  </m:r>
                                </m:e>
                                <m:sub>
                                  <m:r>
                                    <a:rPr lang="en-US" sz="2600" b="0" i="1" smtClean="0">
                                      <a:latin typeface="Cambria Math" panose="02040503050406030204" pitchFamily="18" charset="0"/>
                                    </a:rPr>
                                    <m:t>𝑡</m:t>
                                  </m:r>
                                </m:sub>
                              </m:sSub>
                            </m:e>
                          </m:rad>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i="1">
                                  <a:latin typeface="Cambria Math" panose="02040503050406030204" pitchFamily="18" charset="0"/>
                                </a:rPr>
                                <m:t>𝑡</m:t>
                              </m:r>
                            </m:sub>
                          </m:sSub>
                          <m:r>
                            <a:rPr lang="en-US" sz="2600" b="1" i="0" smtClean="0">
                              <a:latin typeface="Cambria Math" panose="02040503050406030204" pitchFamily="18" charset="0"/>
                            </a:rPr>
                            <m:t>𝐈</m:t>
                          </m:r>
                        </m:e>
                      </m:d>
                      <m:r>
                        <a:rPr lang="en-US" sz="2600" b="0" i="1" smtClean="0">
                          <a:latin typeface="Cambria Math" panose="02040503050406030204" pitchFamily="18" charset="0"/>
                        </a:rPr>
                        <m:t>,   </m:t>
                      </m:r>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1:</m:t>
                              </m:r>
                              <m:r>
                                <a:rPr lang="en-US" sz="2600" b="0" i="1" smtClean="0">
                                  <a:latin typeface="Cambria Math" panose="02040503050406030204" pitchFamily="18" charset="0"/>
                                </a:rPr>
                                <m:t>𝑇</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𝑡</m:t>
                          </m:r>
                          <m:r>
                            <a:rPr lang="en-US" sz="2600" b="0" i="1" smtClean="0">
                              <a:latin typeface="Cambria Math" panose="02040503050406030204" pitchFamily="18" charset="0"/>
                            </a:rPr>
                            <m:t>=1</m:t>
                          </m:r>
                        </m:sub>
                        <m:sup>
                          <m:r>
                            <a:rPr lang="en-US" sz="2600" b="0" i="1" smtClean="0">
                              <a:latin typeface="Cambria Math" panose="02040503050406030204" pitchFamily="18" charset="0"/>
                            </a:rPr>
                            <m:t>𝑇</m:t>
                          </m:r>
                        </m:sup>
                        <m:e>
                          <m:r>
                            <a:rPr lang="en-US" sz="2600" b="0" i="1" smtClean="0">
                              <a:latin typeface="Cambria Math" panose="02040503050406030204" pitchFamily="18" charset="0"/>
                            </a:rPr>
                            <m:t>𝑞</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e>
                          </m:d>
                        </m:e>
                      </m:nary>
                    </m:oMath>
                  </m:oMathPara>
                </a14:m>
                <a:endParaRPr lang="en-US" sz="2600" dirty="0"/>
              </a:p>
              <a:p>
                <a:pPr marL="0" indent="0">
                  <a:buNone/>
                </a:pPr>
                <a:endParaRPr lang="en-US" sz="500" dirty="0"/>
              </a:p>
              <a:p>
                <a:r>
                  <a:rPr lang="en-US" sz="2600" dirty="0"/>
                  <a:t>We saw that for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𝛼</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nary>
                      <m:naryPr>
                        <m:chr m:val="∏"/>
                        <m:limLoc m:val="subSup"/>
                        <m:ctrlPr>
                          <a:rPr lang="en-US" sz="2600" b="0" i="1" smtClean="0">
                            <a:latin typeface="Cambria Math" panose="02040503050406030204" pitchFamily="18" charset="0"/>
                          </a:rPr>
                        </m:ctrlPr>
                      </m:naryPr>
                      <m:sub>
                        <m:r>
                          <m:rPr>
                            <m:brk m:alnAt="25"/>
                          </m:rPr>
                          <a:rPr lang="en-US" sz="2600" b="0" i="1" smtClean="0">
                            <a:latin typeface="Cambria Math" panose="02040503050406030204" pitchFamily="18" charset="0"/>
                          </a:rPr>
                          <m:t>𝑠</m:t>
                        </m:r>
                        <m:r>
                          <a:rPr lang="en-US" sz="2600" b="0" i="1" smtClean="0">
                            <a:latin typeface="Cambria Math" panose="02040503050406030204" pitchFamily="18" charset="0"/>
                          </a:rPr>
                          <m:t>=1</m:t>
                        </m:r>
                      </m:sub>
                      <m:sup>
                        <m:r>
                          <a:rPr lang="en-US" sz="2600" b="0" i="1" smtClean="0">
                            <a:latin typeface="Cambria Math" panose="02040503050406030204" pitchFamily="18" charset="0"/>
                          </a:rPr>
                          <m:t>𝑡</m:t>
                        </m:r>
                      </m:sup>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b="0" i="1" smtClean="0">
                                    <a:latin typeface="Cambria Math" panose="02040503050406030204" pitchFamily="18" charset="0"/>
                                    <a:ea typeface="Cambria Math" panose="02040503050406030204" pitchFamily="18" charset="0"/>
                                  </a:rPr>
                                  <m:t>𝑠</m:t>
                                </m:r>
                              </m:sub>
                            </m:sSub>
                          </m:e>
                        </m:d>
                      </m:e>
                    </m:nary>
                    <m:r>
                      <a:rPr lang="en-US" sz="2600" i="1" dirty="0">
                        <a:latin typeface="Cambria Math" panose="02040503050406030204" pitchFamily="18" charset="0"/>
                      </a:rPr>
                      <m:t>⇒</m:t>
                    </m:r>
                    <m:r>
                      <a:rPr lang="en-US" sz="2600" b="0" i="1" dirty="0" smtClean="0">
                        <a:latin typeface="Cambria Math" panose="02040503050406030204" pitchFamily="18" charset="0"/>
                      </a:rPr>
                      <m:t> </m:t>
                    </m:r>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𝑥</m:t>
                        </m:r>
                      </m:e>
                      <m:sub>
                        <m:r>
                          <a:rPr lang="en-US" sz="2600" b="0" i="1" dirty="0" smtClean="0">
                            <a:latin typeface="Cambria Math" panose="02040503050406030204" pitchFamily="18" charset="0"/>
                          </a:rPr>
                          <m:t>𝑡</m:t>
                        </m:r>
                      </m:sub>
                    </m:sSub>
                    <m:r>
                      <a:rPr lang="en-US" sz="2600" b="0" i="1" dirty="0" smtClean="0">
                        <a:latin typeface="Cambria Math" panose="02040503050406030204" pitchFamily="18" charset="0"/>
                      </a:rPr>
                      <m:t>=</m:t>
                    </m:r>
                    <m:rad>
                      <m:radPr>
                        <m:degHide m:val="on"/>
                        <m:ctrlPr>
                          <a:rPr lang="en-US" sz="2600" b="0" i="1" dirty="0" smtClean="0">
                            <a:latin typeface="Cambria Math" panose="02040503050406030204" pitchFamily="18" charset="0"/>
                          </a:rPr>
                        </m:ctrlPr>
                      </m:radPr>
                      <m:deg/>
                      <m:e>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𝑥</m:t>
                        </m:r>
                      </m:e>
                      <m:sub>
                        <m:r>
                          <a:rPr lang="en-US" sz="2600" b="0" i="1" dirty="0" smtClean="0">
                            <a:latin typeface="Cambria Math" panose="02040503050406030204" pitchFamily="18" charset="0"/>
                          </a:rPr>
                          <m:t>0</m:t>
                        </m:r>
                      </m:sub>
                    </m:sSub>
                    <m:r>
                      <a:rPr lang="en-US" sz="2600" b="0" i="1" dirty="0" smtClean="0">
                        <a:latin typeface="Cambria Math" panose="02040503050406030204" pitchFamily="18" charset="0"/>
                      </a:rPr>
                      <m:t>+</m:t>
                    </m:r>
                    <m:rad>
                      <m:radPr>
                        <m:degHide m:val="on"/>
                        <m:ctrlPr>
                          <a:rPr lang="en-US" sz="2600" b="0" i="1" dirty="0" smtClean="0">
                            <a:latin typeface="Cambria Math" panose="02040503050406030204" pitchFamily="18" charset="0"/>
                          </a:rPr>
                        </m:ctrlPr>
                      </m:radPr>
                      <m:deg/>
                      <m:e>
                        <m:r>
                          <a:rPr lang="en-US" sz="2600" b="0" i="1" dirty="0" smtClean="0">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sSub>
                      <m:sSubPr>
                        <m:ctrlPr>
                          <a:rPr lang="en-US" sz="2600" b="0" i="1" dirty="0" smtClean="0">
                            <a:latin typeface="Cambria Math" panose="02040503050406030204" pitchFamily="18" charset="0"/>
                          </a:rPr>
                        </m:ctrlPr>
                      </m:sSubPr>
                      <m:e>
                        <m:r>
                          <a:rPr lang="en-US" sz="2600" i="1" dirty="0">
                            <a:latin typeface="Cambria Math" panose="02040503050406030204" pitchFamily="18" charset="0"/>
                            <a:ea typeface="Cambria Math" panose="02040503050406030204" pitchFamily="18" charset="0"/>
                          </a:rPr>
                          <m:t>𝜀</m:t>
                        </m:r>
                      </m:e>
                      <m:sub>
                        <m:r>
                          <a:rPr lang="en-US" sz="2600" b="0" i="1" dirty="0" smtClean="0">
                            <a:latin typeface="Cambria Math" panose="02040503050406030204" pitchFamily="18" charset="0"/>
                          </a:rPr>
                          <m:t>𝑡</m:t>
                        </m:r>
                      </m:sub>
                    </m:sSub>
                  </m:oMath>
                </a14:m>
                <a:r>
                  <a:rPr lang="en-US" sz="2600" dirty="0"/>
                  <a:t>,</a:t>
                </a:r>
                <a14:m>
                  <m:oMath xmlns:m="http://schemas.openxmlformats.org/officeDocument/2006/math">
                    <m:sSub>
                      <m:sSubPr>
                        <m:ctrlPr>
                          <a:rPr lang="en-US" sz="2600" i="1" dirty="0">
                            <a:latin typeface="Cambria Math" panose="02040503050406030204" pitchFamily="18" charset="0"/>
                          </a:rPr>
                        </m:ctrlPr>
                      </m:sSubPr>
                      <m:e>
                        <m:r>
                          <a:rPr lang="en-US" sz="2600" b="0" i="1" dirty="0" smtClean="0">
                            <a:latin typeface="Cambria Math" panose="02040503050406030204" pitchFamily="18" charset="0"/>
                          </a:rPr>
                          <m:t> </m:t>
                        </m:r>
                        <m:r>
                          <a:rPr lang="en-US" sz="2600" i="1" dirty="0">
                            <a:latin typeface="Cambria Math" panose="02040503050406030204" pitchFamily="18" charset="0"/>
                            <a:ea typeface="Cambria Math" panose="02040503050406030204" pitchFamily="18" charset="0"/>
                          </a:rPr>
                          <m:t>𝜀</m:t>
                        </m:r>
                      </m:e>
                      <m:sub>
                        <m:r>
                          <a:rPr lang="en-US" sz="2600" i="1" dirty="0">
                            <a:latin typeface="Cambria Math" panose="02040503050406030204" pitchFamily="18" charset="0"/>
                          </a:rPr>
                          <m:t>𝑡</m:t>
                        </m:r>
                      </m:sub>
                    </m:sSub>
                    <m:r>
                      <a:rPr lang="en-US" sz="2600" i="1" dirty="0" smtClean="0">
                        <a:latin typeface="Cambria Math" panose="02040503050406030204" pitchFamily="18" charset="0"/>
                        <a:ea typeface="Cambria Math" panose="02040503050406030204" pitchFamily="18" charset="0"/>
                      </a:rPr>
                      <m:t>~</m:t>
                    </m:r>
                    <m:r>
                      <a:rPr lang="en-US" sz="2600" b="0" i="1" dirty="0" smtClean="0">
                        <a:latin typeface="Cambria Math" panose="02040503050406030204" pitchFamily="18" charset="0"/>
                        <a:ea typeface="Cambria Math" panose="02040503050406030204" pitchFamily="18" charset="0"/>
                      </a:rPr>
                      <m:t>𝑁</m:t>
                    </m:r>
                    <m:r>
                      <a:rPr lang="en-US" sz="2600" b="0" i="1" dirty="0" smtClean="0">
                        <a:latin typeface="Cambria Math" panose="02040503050406030204" pitchFamily="18" charset="0"/>
                        <a:ea typeface="Cambria Math" panose="02040503050406030204" pitchFamily="18" charset="0"/>
                      </a:rPr>
                      <m:t>(0,</m:t>
                    </m:r>
                    <m:r>
                      <a:rPr lang="en-US" sz="2600" b="1" i="0" dirty="0" smtClean="0">
                        <a:latin typeface="Cambria Math" panose="02040503050406030204" pitchFamily="18" charset="0"/>
                        <a:ea typeface="Cambria Math" panose="02040503050406030204" pitchFamily="18" charset="0"/>
                      </a:rPr>
                      <m:t>𝐈</m:t>
                    </m:r>
                    <m:r>
                      <a:rPr lang="en-US" sz="2600" b="0" i="1" dirty="0" smtClean="0">
                        <a:latin typeface="Cambria Math" panose="02040503050406030204" pitchFamily="18" charset="0"/>
                        <a:ea typeface="Cambria Math" panose="02040503050406030204" pitchFamily="18" charset="0"/>
                      </a:rPr>
                      <m:t>)</m:t>
                    </m:r>
                  </m:oMath>
                </a14:m>
                <a:endParaRPr lang="en-US" sz="2600" dirty="0"/>
              </a:p>
              <a:p>
                <a:endParaRPr lang="en-US" sz="2600" dirty="0"/>
              </a:p>
              <a:p>
                <a:r>
                  <a:rPr lang="en-US" sz="2600" dirty="0"/>
                  <a:t>Therefore, </a:t>
                </a:r>
                <a14:m>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0</m:t>
                            </m:r>
                          </m:sub>
                        </m:sSub>
                      </m:e>
                    </m:d>
                    <m:r>
                      <a:rPr lang="en-US" sz="2600" i="1">
                        <a:latin typeface="Cambria Math" panose="02040503050406030204" pitchFamily="18" charset="0"/>
                      </a:rPr>
                      <m:t>=</m:t>
                    </m:r>
                    <m:r>
                      <a:rPr lang="en-US" sz="2600" i="1">
                        <a:latin typeface="Cambria Math" panose="02040503050406030204" pitchFamily="18" charset="0"/>
                      </a:rPr>
                      <m:t>𝑁</m:t>
                    </m:r>
                    <m:d>
                      <m:dPr>
                        <m:ctrlPr>
                          <a:rPr lang="en-US" sz="2600" i="1" smtClean="0">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rad>
                          <m:radPr>
                            <m:degHide m:val="on"/>
                            <m:ctrlPr>
                              <a:rPr lang="en-US" sz="2600" i="1" dirty="0">
                                <a:latin typeface="Cambria Math" panose="02040503050406030204" pitchFamily="18" charset="0"/>
                              </a:rPr>
                            </m:ctrlPr>
                          </m:radPr>
                          <m:deg/>
                          <m:e>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sSub>
                          <m:sSubPr>
                            <m:ctrlPr>
                              <a:rPr lang="en-US" sz="2600" i="1" dirty="0">
                                <a:latin typeface="Cambria Math" panose="02040503050406030204" pitchFamily="18" charset="0"/>
                              </a:rPr>
                            </m:ctrlPr>
                          </m:sSubPr>
                          <m:e>
                            <m:r>
                              <a:rPr lang="en-US" sz="2600" i="1" dirty="0">
                                <a:latin typeface="Cambria Math" panose="02040503050406030204" pitchFamily="18" charset="0"/>
                              </a:rPr>
                              <m:t>𝑥</m:t>
                            </m:r>
                          </m:e>
                          <m:sub>
                            <m:r>
                              <a:rPr lang="en-US" sz="2600" i="1" dirty="0">
                                <a:latin typeface="Cambria Math" panose="02040503050406030204" pitchFamily="18" charset="0"/>
                              </a:rPr>
                              <m:t>0</m:t>
                            </m:r>
                          </m:sub>
                        </m:sSub>
                        <m:r>
                          <m:rPr>
                            <m:nor/>
                          </m:rPr>
                          <a:rPr lang="en-US" sz="2600" dirty="0"/>
                          <m:t>, </m:t>
                        </m:r>
                        <m:rad>
                          <m:radPr>
                            <m:degHide m:val="on"/>
                            <m:ctrlPr>
                              <a:rPr lang="en-US" sz="2600" i="1" dirty="0">
                                <a:latin typeface="Cambria Math" panose="02040503050406030204" pitchFamily="18" charset="0"/>
                              </a:rPr>
                            </m:ctrlPr>
                          </m:radPr>
                          <m:deg/>
                          <m:e>
                            <m:r>
                              <a:rPr lang="en-US" sz="2600" i="1" dirty="0">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r>
                          <a:rPr lang="en-US" sz="2600" b="1" dirty="0">
                            <a:latin typeface="Cambria Math" panose="02040503050406030204" pitchFamily="18" charset="0"/>
                            <a:ea typeface="Cambria Math" panose="02040503050406030204" pitchFamily="18" charset="0"/>
                          </a:rPr>
                          <m:t>𝐈</m:t>
                        </m:r>
                      </m:e>
                    </m:d>
                  </m:oMath>
                </a14:m>
                <a:endParaRPr lang="en-US" sz="2600" dirty="0"/>
              </a:p>
              <a:p>
                <a:endParaRPr lang="en-US" sz="2600" dirty="0"/>
              </a:p>
              <a:p>
                <a:r>
                  <a:rPr lang="en-US" sz="2600" dirty="0">
                    <a:solidFill>
                      <a:schemeClr val="bg1"/>
                    </a:solidFill>
                  </a:rPr>
                  <a:t>For a small enough </a:t>
                </a:r>
                <a14:m>
                  <m:oMath xmlns:m="http://schemas.openxmlformats.org/officeDocument/2006/math">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𝛽</m:t>
                        </m:r>
                      </m:e>
                      <m:sub>
                        <m:r>
                          <a:rPr lang="en-US" sz="2600" i="1">
                            <a:solidFill>
                              <a:schemeClr val="bg1"/>
                            </a:solidFill>
                            <a:latin typeface="Cambria Math" panose="02040503050406030204" pitchFamily="18" charset="0"/>
                          </a:rPr>
                          <m:t>𝑡</m:t>
                        </m:r>
                      </m:sub>
                    </m:sSub>
                  </m:oMath>
                </a14:m>
                <a:r>
                  <a:rPr lang="en-US" sz="2600" dirty="0">
                    <a:solidFill>
                      <a:schemeClr val="bg1"/>
                    </a:solidFill>
                  </a:rPr>
                  <a:t>, </a:t>
                </a:r>
                <a14:m>
                  <m:oMath xmlns:m="http://schemas.openxmlformats.org/officeDocument/2006/math">
                    <m:r>
                      <a:rPr lang="en-US" sz="2600" i="1">
                        <a:solidFill>
                          <a:schemeClr val="bg1"/>
                        </a:solidFill>
                        <a:latin typeface="Cambria Math" panose="02040503050406030204" pitchFamily="18" charset="0"/>
                      </a:rPr>
                      <m:t>𝑞</m:t>
                    </m:r>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r>
                              <a:rPr lang="en-US" sz="2600" i="1">
                                <a:solidFill>
                                  <a:schemeClr val="bg1"/>
                                </a:solidFill>
                                <a:latin typeface="Cambria Math" panose="02040503050406030204" pitchFamily="18" charset="0"/>
                              </a:rPr>
                              <m:t>−1</m:t>
                            </m:r>
                          </m:sub>
                        </m:sSub>
                        <m:r>
                          <a:rPr lang="en-US" sz="2600" i="1">
                            <a:solidFill>
                              <a:schemeClr val="bg1"/>
                            </a:solidFill>
                            <a:latin typeface="Cambria Math" panose="02040503050406030204" pitchFamily="18" charset="0"/>
                          </a:rPr>
                          <m:t>|</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sub>
                        </m:sSub>
                      </m:e>
                    </m:d>
                    <m:r>
                      <a:rPr lang="en-US" sz="2600" i="1">
                        <a:solidFill>
                          <a:schemeClr val="bg1"/>
                        </a:solidFill>
                        <a:latin typeface="Cambria Math" panose="02040503050406030204" pitchFamily="18" charset="0"/>
                      </a:rPr>
                      <m:t> </m:t>
                    </m:r>
                  </m:oMath>
                </a14:m>
                <a:r>
                  <a:rPr lang="en-US" sz="2600" dirty="0">
                    <a:solidFill>
                      <a:schemeClr val="bg1"/>
                    </a:solidFill>
                  </a:rPr>
                  <a:t>can be modeled as a Gaussian:</a:t>
                </a:r>
              </a:p>
              <a:p>
                <a:endParaRPr lang="en-US" sz="1000"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r>
                        <a:rPr lang="en-US" sz="2600" i="1">
                          <a:solidFill>
                            <a:schemeClr val="bg1"/>
                          </a:solidFill>
                          <a:latin typeface="Cambria Math" panose="02040503050406030204" pitchFamily="18" charset="0"/>
                        </a:rPr>
                        <m:t>𝑞</m:t>
                      </m:r>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r>
                                <a:rPr lang="en-US" sz="2600" i="1">
                                  <a:solidFill>
                                    <a:schemeClr val="bg1"/>
                                  </a:solidFill>
                                  <a:latin typeface="Cambria Math" panose="02040503050406030204" pitchFamily="18" charset="0"/>
                                </a:rPr>
                                <m:t>−1</m:t>
                              </m:r>
                            </m:sub>
                          </m:sSub>
                          <m:r>
                            <a:rPr lang="en-US" sz="2600" i="1">
                              <a:solidFill>
                                <a:schemeClr val="bg1"/>
                              </a:solidFill>
                              <a:latin typeface="Cambria Math" panose="02040503050406030204" pitchFamily="18" charset="0"/>
                            </a:rPr>
                            <m:t>|</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sub>
                          </m:sSub>
                        </m:e>
                      </m:d>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𝑁</m:t>
                      </m:r>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r>
                                <a:rPr lang="en-US" sz="2600" i="1">
                                  <a:solidFill>
                                    <a:schemeClr val="bg1"/>
                                  </a:solidFill>
                                  <a:latin typeface="Cambria Math" panose="02040503050406030204" pitchFamily="18" charset="0"/>
                                </a:rPr>
                                <m:t>−1</m:t>
                              </m:r>
                            </m:sub>
                          </m:sSub>
                          <m:r>
                            <a:rPr lang="en-US" sz="2600" i="1">
                              <a:solidFill>
                                <a:schemeClr val="bg1"/>
                              </a:solidFill>
                              <a:latin typeface="Cambria Math" panose="02040503050406030204" pitchFamily="18" charset="0"/>
                            </a:rPr>
                            <m:t>;</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𝜇</m:t>
                              </m:r>
                            </m:e>
                            <m:sub>
                              <m:r>
                                <a:rPr lang="en-US" sz="2600" i="1">
                                  <a:solidFill>
                                    <a:schemeClr val="bg1"/>
                                  </a:solidFill>
                                  <a:latin typeface="Cambria Math" panose="02040503050406030204" pitchFamily="18" charset="0"/>
                                  <a:ea typeface="Cambria Math" panose="02040503050406030204" pitchFamily="18" charset="0"/>
                                </a:rPr>
                                <m:t>𝜃</m:t>
                              </m:r>
                            </m:sub>
                          </m:sSub>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sub>
                              </m:sSub>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𝑡</m:t>
                              </m:r>
                            </m:e>
                          </m:d>
                          <m:r>
                            <a:rPr lang="en-US" sz="2600" i="1">
                              <a:solidFill>
                                <a:schemeClr val="bg1"/>
                              </a:solidFill>
                              <a:latin typeface="Cambria Math" panose="02040503050406030204" pitchFamily="18" charset="0"/>
                            </a:rPr>
                            <m:t>,</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m:t>
                              </m:r>
                            </m:e>
                            <m:sub>
                              <m:r>
                                <a:rPr lang="en-US" sz="2600" i="1">
                                  <a:solidFill>
                                    <a:schemeClr val="bg1"/>
                                  </a:solidFill>
                                  <a:latin typeface="Cambria Math" panose="02040503050406030204" pitchFamily="18" charset="0"/>
                                  <a:ea typeface="Cambria Math" panose="02040503050406030204" pitchFamily="18" charset="0"/>
                                </a:rPr>
                                <m:t>𝜃</m:t>
                              </m:r>
                            </m:sub>
                          </m:sSub>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sub>
                              </m:sSub>
                              <m:r>
                                <a:rPr lang="en-US" sz="2600" i="1">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𝑡</m:t>
                              </m:r>
                            </m:e>
                          </m:d>
                        </m:e>
                      </m:d>
                    </m:oMath>
                  </m:oMathPara>
                </a14:m>
                <a:endParaRPr lang="en-US" sz="2600" dirty="0">
                  <a:solidFill>
                    <a:schemeClr val="bg1"/>
                  </a:solidFill>
                </a:endParaRPr>
              </a:p>
            </p:txBody>
          </p:sp>
        </mc:Choice>
        <mc:Fallback xmlns="">
          <p:sp>
            <p:nvSpPr>
              <p:cNvPr id="3" name="Content Placeholder 2">
                <a:extLst>
                  <a:ext uri="{FF2B5EF4-FFF2-40B4-BE49-F238E27FC236}">
                    <a16:creationId xmlns:a16="http://schemas.microsoft.com/office/drawing/2014/main" id="{107441C2-75BC-4C70-BA1F-661E1A4F2484}"/>
                  </a:ext>
                </a:extLst>
              </p:cNvPr>
              <p:cNvSpPr>
                <a:spLocks noGrp="1" noRot="1" noChangeAspect="1" noMove="1" noResize="1" noEditPoints="1" noAdjustHandles="1" noChangeArrowheads="1" noChangeShapeType="1" noTextEdit="1"/>
              </p:cNvSpPr>
              <p:nvPr>
                <p:ph idx="1"/>
              </p:nvPr>
            </p:nvSpPr>
            <p:spPr>
              <a:xfrm>
                <a:off x="838200" y="1624807"/>
                <a:ext cx="11185634" cy="4351338"/>
              </a:xfrm>
              <a:blipFill>
                <a:blip r:embed="rId3"/>
                <a:stretch>
                  <a:fillRect l="-763" t="-3226"/>
                </a:stretch>
              </a:blipFill>
            </p:spPr>
            <p:txBody>
              <a:bodyPr/>
              <a:lstStyle/>
              <a:p>
                <a:r>
                  <a:rPr lang="en-IL">
                    <a:noFill/>
                  </a:rPr>
                  <a:t> </a:t>
                </a:r>
              </a:p>
            </p:txBody>
          </p:sp>
        </mc:Fallback>
      </mc:AlternateContent>
    </p:spTree>
    <p:extLst>
      <p:ext uri="{BB962C8B-B14F-4D97-AF65-F5344CB8AC3E}">
        <p14:creationId xmlns:p14="http://schemas.microsoft.com/office/powerpoint/2010/main" val="1030906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C155A-F88C-4234-9B53-13FE62B61212}"/>
              </a:ext>
            </a:extLst>
          </p:cNvPr>
          <p:cNvSpPr>
            <a:spLocks noGrp="1"/>
          </p:cNvSpPr>
          <p:nvPr>
            <p:ph type="title"/>
          </p:nvPr>
        </p:nvSpPr>
        <p:spPr/>
        <p:txBody>
          <a:bodyPr/>
          <a:lstStyle/>
          <a:p>
            <a:pPr algn="ctr"/>
            <a:r>
              <a:rPr lang="en-US" dirty="0"/>
              <a:t>Reminder</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7441C2-75BC-4C70-BA1F-661E1A4F2484}"/>
                  </a:ext>
                </a:extLst>
              </p:cNvPr>
              <p:cNvSpPr>
                <a:spLocks noGrp="1"/>
              </p:cNvSpPr>
              <p:nvPr>
                <p:ph idx="1"/>
              </p:nvPr>
            </p:nvSpPr>
            <p:spPr>
              <a:xfrm>
                <a:off x="838200" y="1624807"/>
                <a:ext cx="11185634" cy="4351338"/>
              </a:xfrm>
            </p:spPr>
            <p:txBody>
              <a:bodyPr>
                <a:normAutofit fontScale="92500" lnSpcReduction="20000"/>
              </a:bodyPr>
              <a:lstStyle/>
              <a:p>
                <a:r>
                  <a:rPr lang="en-US" sz="2600" dirty="0"/>
                  <a:t>The distribution of the image during the forward process is Gaussian:</a:t>
                </a:r>
              </a:p>
              <a:p>
                <a:pPr marL="0" indent="0">
                  <a:buNone/>
                </a:pPr>
                <a:endParaRPr lang="en-US" sz="600" dirty="0"/>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b="0" i="1" smtClean="0">
                                  <a:latin typeface="Cambria Math" panose="02040503050406030204" pitchFamily="18" charset="0"/>
                                </a:rPr>
                                <m:t>−1</m:t>
                              </m:r>
                            </m:sub>
                          </m:sSub>
                        </m:e>
                      </m:d>
                      <m:r>
                        <a:rPr lang="en-US" sz="2600" b="0" i="1" smtClean="0">
                          <a:latin typeface="Cambria Math" panose="02040503050406030204" pitchFamily="18" charset="0"/>
                        </a:rPr>
                        <m:t>=</m:t>
                      </m:r>
                      <m:r>
                        <a:rPr lang="en-US" sz="2600" b="0" i="1" smtClean="0">
                          <a:latin typeface="Cambria Math" panose="02040503050406030204" pitchFamily="18" charset="0"/>
                        </a:rPr>
                        <m:t>𝑁</m:t>
                      </m:r>
                      <m:d>
                        <m:dPr>
                          <m:ctrlPr>
                            <a:rPr lang="en-US" sz="2600" b="0" i="1" smtClean="0">
                              <a:latin typeface="Cambria Math" panose="02040503050406030204" pitchFamily="18" charset="0"/>
                            </a:rPr>
                          </m:ctrlPr>
                        </m:dPr>
                        <m:e>
                          <m:sSub>
                            <m:sSubPr>
                              <m:ctrlPr>
                                <a:rPr lang="en-US" sz="2600" i="1">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rad>
                            <m:radPr>
                              <m:degHide m:val="on"/>
                              <m:ctrlPr>
                                <a:rPr lang="en-US" sz="2600" b="0" i="1" smtClean="0">
                                  <a:latin typeface="Cambria Math" panose="02040503050406030204" pitchFamily="18" charset="0"/>
                                </a:rPr>
                              </m:ctrlPr>
                            </m:radPr>
                            <m:deg/>
                            <m:e>
                              <m:r>
                                <a:rPr lang="en-US" sz="2600" b="0" i="1" smtClean="0">
                                  <a:latin typeface="Cambria Math" panose="02040503050406030204" pitchFamily="18" charset="0"/>
                                </a:rPr>
                                <m:t>1−</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𝛽</m:t>
                                  </m:r>
                                </m:e>
                                <m:sub>
                                  <m:r>
                                    <a:rPr lang="en-US" sz="2600" b="0" i="1" smtClean="0">
                                      <a:latin typeface="Cambria Math" panose="02040503050406030204" pitchFamily="18" charset="0"/>
                                    </a:rPr>
                                    <m:t>𝑡</m:t>
                                  </m:r>
                                </m:sub>
                              </m:sSub>
                            </m:e>
                          </m:rad>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i="1">
                                  <a:latin typeface="Cambria Math" panose="02040503050406030204" pitchFamily="18" charset="0"/>
                                </a:rPr>
                                <m:t>𝑡</m:t>
                              </m:r>
                            </m:sub>
                          </m:sSub>
                          <m:r>
                            <a:rPr lang="en-US" sz="2600" b="1" i="0" smtClean="0">
                              <a:latin typeface="Cambria Math" panose="02040503050406030204" pitchFamily="18" charset="0"/>
                            </a:rPr>
                            <m:t>𝐈</m:t>
                          </m:r>
                        </m:e>
                      </m:d>
                      <m:r>
                        <a:rPr lang="en-US" sz="2600" b="0" i="1" smtClean="0">
                          <a:latin typeface="Cambria Math" panose="02040503050406030204" pitchFamily="18" charset="0"/>
                        </a:rPr>
                        <m:t>,   </m:t>
                      </m:r>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1:</m:t>
                              </m:r>
                              <m:r>
                                <a:rPr lang="en-US" sz="2600" b="0" i="1" smtClean="0">
                                  <a:latin typeface="Cambria Math" panose="02040503050406030204" pitchFamily="18" charset="0"/>
                                </a:rPr>
                                <m:t>𝑇</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0</m:t>
                              </m:r>
                            </m:sub>
                          </m:sSub>
                        </m:e>
                      </m:d>
                      <m:r>
                        <a:rPr lang="en-US" sz="2600" b="0" i="1" smtClean="0">
                          <a:latin typeface="Cambria Math" panose="02040503050406030204" pitchFamily="18" charset="0"/>
                        </a:rPr>
                        <m:t>=</m:t>
                      </m:r>
                      <m:nary>
                        <m:naryPr>
                          <m:chr m:val="∏"/>
                          <m:ctrlPr>
                            <a:rPr lang="en-US" sz="2600" b="0" i="1" smtClean="0">
                              <a:latin typeface="Cambria Math" panose="02040503050406030204" pitchFamily="18" charset="0"/>
                            </a:rPr>
                          </m:ctrlPr>
                        </m:naryPr>
                        <m:sub>
                          <m:r>
                            <m:rPr>
                              <m:brk m:alnAt="23"/>
                            </m:rPr>
                            <a:rPr lang="en-US" sz="2600" b="0" i="1" smtClean="0">
                              <a:latin typeface="Cambria Math" panose="02040503050406030204" pitchFamily="18" charset="0"/>
                            </a:rPr>
                            <m:t>𝑡</m:t>
                          </m:r>
                          <m:r>
                            <a:rPr lang="en-US" sz="2600" b="0" i="1" smtClean="0">
                              <a:latin typeface="Cambria Math" panose="02040503050406030204" pitchFamily="18" charset="0"/>
                            </a:rPr>
                            <m:t>=1</m:t>
                          </m:r>
                        </m:sub>
                        <m:sup>
                          <m:r>
                            <a:rPr lang="en-US" sz="2600" b="0" i="1" smtClean="0">
                              <a:latin typeface="Cambria Math" panose="02040503050406030204" pitchFamily="18" charset="0"/>
                            </a:rPr>
                            <m:t>𝑇</m:t>
                          </m:r>
                        </m:sup>
                        <m:e>
                          <m:r>
                            <a:rPr lang="en-US" sz="2600" b="0" i="1" smtClean="0">
                              <a:latin typeface="Cambria Math" panose="02040503050406030204" pitchFamily="18" charset="0"/>
                            </a:rPr>
                            <m:t>𝑞</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r>
                                    <a:rPr lang="en-US" sz="2600" b="0" i="1" smtClean="0">
                                      <a:latin typeface="Cambria Math" panose="02040503050406030204" pitchFamily="18" charset="0"/>
                                    </a:rPr>
                                    <m:t>−1</m:t>
                                  </m:r>
                                </m:sub>
                              </m:sSub>
                            </m:e>
                          </m:d>
                        </m:e>
                      </m:nary>
                    </m:oMath>
                  </m:oMathPara>
                </a14:m>
                <a:endParaRPr lang="en-US" sz="2600" dirty="0"/>
              </a:p>
              <a:p>
                <a:pPr marL="0" indent="0">
                  <a:buNone/>
                </a:pPr>
                <a:endParaRPr lang="en-US" sz="500" dirty="0"/>
              </a:p>
              <a:p>
                <a:r>
                  <a:rPr lang="en-US" sz="2600" dirty="0"/>
                  <a:t>We saw that for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𝛼</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nary>
                      <m:naryPr>
                        <m:chr m:val="∏"/>
                        <m:limLoc m:val="subSup"/>
                        <m:ctrlPr>
                          <a:rPr lang="en-US" sz="2600" b="0" i="1" smtClean="0">
                            <a:latin typeface="Cambria Math" panose="02040503050406030204" pitchFamily="18" charset="0"/>
                          </a:rPr>
                        </m:ctrlPr>
                      </m:naryPr>
                      <m:sub>
                        <m:r>
                          <m:rPr>
                            <m:brk m:alnAt="25"/>
                          </m:rPr>
                          <a:rPr lang="en-US" sz="2600" b="0" i="1" smtClean="0">
                            <a:latin typeface="Cambria Math" panose="02040503050406030204" pitchFamily="18" charset="0"/>
                          </a:rPr>
                          <m:t>𝑠</m:t>
                        </m:r>
                        <m:r>
                          <a:rPr lang="en-US" sz="2600" b="0" i="1" smtClean="0">
                            <a:latin typeface="Cambria Math" panose="02040503050406030204" pitchFamily="18" charset="0"/>
                          </a:rPr>
                          <m:t>=1</m:t>
                        </m:r>
                      </m:sub>
                      <m:sup>
                        <m:r>
                          <a:rPr lang="en-US" sz="2600" b="0" i="1" smtClean="0">
                            <a:latin typeface="Cambria Math" panose="02040503050406030204" pitchFamily="18" charset="0"/>
                          </a:rPr>
                          <m:t>𝑡</m:t>
                        </m:r>
                      </m:sup>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b="0" i="1" smtClean="0">
                                    <a:latin typeface="Cambria Math" panose="02040503050406030204" pitchFamily="18" charset="0"/>
                                    <a:ea typeface="Cambria Math" panose="02040503050406030204" pitchFamily="18" charset="0"/>
                                  </a:rPr>
                                  <m:t>𝑠</m:t>
                                </m:r>
                              </m:sub>
                            </m:sSub>
                          </m:e>
                        </m:d>
                      </m:e>
                    </m:nary>
                    <m:r>
                      <a:rPr lang="en-US" sz="2600" i="1" dirty="0">
                        <a:latin typeface="Cambria Math" panose="02040503050406030204" pitchFamily="18" charset="0"/>
                      </a:rPr>
                      <m:t>⇒</m:t>
                    </m:r>
                    <m:r>
                      <a:rPr lang="en-US" sz="2600" b="0" i="1" dirty="0" smtClean="0">
                        <a:latin typeface="Cambria Math" panose="02040503050406030204" pitchFamily="18" charset="0"/>
                      </a:rPr>
                      <m:t> </m:t>
                    </m:r>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𝑥</m:t>
                        </m:r>
                      </m:e>
                      <m:sub>
                        <m:r>
                          <a:rPr lang="en-US" sz="2600" b="0" i="1" dirty="0" smtClean="0">
                            <a:latin typeface="Cambria Math" panose="02040503050406030204" pitchFamily="18" charset="0"/>
                          </a:rPr>
                          <m:t>𝑡</m:t>
                        </m:r>
                      </m:sub>
                    </m:sSub>
                    <m:r>
                      <a:rPr lang="en-US" sz="2600" b="0" i="1" dirty="0" smtClean="0">
                        <a:latin typeface="Cambria Math" panose="02040503050406030204" pitchFamily="18" charset="0"/>
                      </a:rPr>
                      <m:t>=</m:t>
                    </m:r>
                    <m:rad>
                      <m:radPr>
                        <m:degHide m:val="on"/>
                        <m:ctrlPr>
                          <a:rPr lang="en-US" sz="2600" b="0" i="1" dirty="0" smtClean="0">
                            <a:latin typeface="Cambria Math" panose="02040503050406030204" pitchFamily="18" charset="0"/>
                          </a:rPr>
                        </m:ctrlPr>
                      </m:radPr>
                      <m:deg/>
                      <m:e>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sSub>
                      <m:sSubPr>
                        <m:ctrlPr>
                          <a:rPr lang="en-US" sz="2600" b="0" i="1" dirty="0" smtClean="0">
                            <a:latin typeface="Cambria Math" panose="02040503050406030204" pitchFamily="18" charset="0"/>
                          </a:rPr>
                        </m:ctrlPr>
                      </m:sSubPr>
                      <m:e>
                        <m:r>
                          <a:rPr lang="en-US" sz="2600" b="0" i="1" dirty="0" smtClean="0">
                            <a:latin typeface="Cambria Math" panose="02040503050406030204" pitchFamily="18" charset="0"/>
                          </a:rPr>
                          <m:t>𝑥</m:t>
                        </m:r>
                      </m:e>
                      <m:sub>
                        <m:r>
                          <a:rPr lang="en-US" sz="2600" b="0" i="1" dirty="0" smtClean="0">
                            <a:latin typeface="Cambria Math" panose="02040503050406030204" pitchFamily="18" charset="0"/>
                          </a:rPr>
                          <m:t>0</m:t>
                        </m:r>
                      </m:sub>
                    </m:sSub>
                    <m:r>
                      <a:rPr lang="en-US" sz="2600" b="0" i="1" dirty="0" smtClean="0">
                        <a:latin typeface="Cambria Math" panose="02040503050406030204" pitchFamily="18" charset="0"/>
                      </a:rPr>
                      <m:t>+</m:t>
                    </m:r>
                    <m:rad>
                      <m:radPr>
                        <m:degHide m:val="on"/>
                        <m:ctrlPr>
                          <a:rPr lang="en-US" sz="2600" b="0" i="1" dirty="0" smtClean="0">
                            <a:latin typeface="Cambria Math" panose="02040503050406030204" pitchFamily="18" charset="0"/>
                          </a:rPr>
                        </m:ctrlPr>
                      </m:radPr>
                      <m:deg/>
                      <m:e>
                        <m:r>
                          <a:rPr lang="en-US" sz="2600" b="0" i="1" dirty="0" smtClean="0">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sSub>
                      <m:sSubPr>
                        <m:ctrlPr>
                          <a:rPr lang="en-US" sz="2600" b="0" i="1" dirty="0" smtClean="0">
                            <a:latin typeface="Cambria Math" panose="02040503050406030204" pitchFamily="18" charset="0"/>
                          </a:rPr>
                        </m:ctrlPr>
                      </m:sSubPr>
                      <m:e>
                        <m:r>
                          <a:rPr lang="en-US" sz="2600" i="1" dirty="0">
                            <a:latin typeface="Cambria Math" panose="02040503050406030204" pitchFamily="18" charset="0"/>
                            <a:ea typeface="Cambria Math" panose="02040503050406030204" pitchFamily="18" charset="0"/>
                          </a:rPr>
                          <m:t>𝜀</m:t>
                        </m:r>
                      </m:e>
                      <m:sub>
                        <m:r>
                          <a:rPr lang="en-US" sz="2600" b="0" i="1" dirty="0" smtClean="0">
                            <a:latin typeface="Cambria Math" panose="02040503050406030204" pitchFamily="18" charset="0"/>
                          </a:rPr>
                          <m:t>𝑡</m:t>
                        </m:r>
                      </m:sub>
                    </m:sSub>
                  </m:oMath>
                </a14:m>
                <a:r>
                  <a:rPr lang="en-US" sz="2600" dirty="0"/>
                  <a:t>,</a:t>
                </a:r>
                <a14:m>
                  <m:oMath xmlns:m="http://schemas.openxmlformats.org/officeDocument/2006/math">
                    <m:sSub>
                      <m:sSubPr>
                        <m:ctrlPr>
                          <a:rPr lang="en-US" sz="2600" i="1" dirty="0">
                            <a:latin typeface="Cambria Math" panose="02040503050406030204" pitchFamily="18" charset="0"/>
                          </a:rPr>
                        </m:ctrlPr>
                      </m:sSubPr>
                      <m:e>
                        <m:r>
                          <a:rPr lang="en-US" sz="2600" b="0" i="1" dirty="0" smtClean="0">
                            <a:latin typeface="Cambria Math" panose="02040503050406030204" pitchFamily="18" charset="0"/>
                          </a:rPr>
                          <m:t> </m:t>
                        </m:r>
                        <m:r>
                          <a:rPr lang="en-US" sz="2600" i="1" dirty="0">
                            <a:latin typeface="Cambria Math" panose="02040503050406030204" pitchFamily="18" charset="0"/>
                            <a:ea typeface="Cambria Math" panose="02040503050406030204" pitchFamily="18" charset="0"/>
                          </a:rPr>
                          <m:t>𝜀</m:t>
                        </m:r>
                      </m:e>
                      <m:sub>
                        <m:r>
                          <a:rPr lang="en-US" sz="2600" i="1" dirty="0">
                            <a:latin typeface="Cambria Math" panose="02040503050406030204" pitchFamily="18" charset="0"/>
                          </a:rPr>
                          <m:t>𝑡</m:t>
                        </m:r>
                      </m:sub>
                    </m:sSub>
                    <m:r>
                      <a:rPr lang="en-US" sz="2600" i="1" dirty="0" smtClean="0">
                        <a:latin typeface="Cambria Math" panose="02040503050406030204" pitchFamily="18" charset="0"/>
                        <a:ea typeface="Cambria Math" panose="02040503050406030204" pitchFamily="18" charset="0"/>
                      </a:rPr>
                      <m:t>~</m:t>
                    </m:r>
                    <m:r>
                      <a:rPr lang="en-US" sz="2600" b="0" i="1" dirty="0" smtClean="0">
                        <a:latin typeface="Cambria Math" panose="02040503050406030204" pitchFamily="18" charset="0"/>
                        <a:ea typeface="Cambria Math" panose="02040503050406030204" pitchFamily="18" charset="0"/>
                      </a:rPr>
                      <m:t>𝑁</m:t>
                    </m:r>
                    <m:r>
                      <a:rPr lang="en-US" sz="2600" b="0" i="1" dirty="0" smtClean="0">
                        <a:latin typeface="Cambria Math" panose="02040503050406030204" pitchFamily="18" charset="0"/>
                        <a:ea typeface="Cambria Math" panose="02040503050406030204" pitchFamily="18" charset="0"/>
                      </a:rPr>
                      <m:t>(0,</m:t>
                    </m:r>
                    <m:r>
                      <a:rPr lang="en-US" sz="2600" b="1" i="0" dirty="0" smtClean="0">
                        <a:latin typeface="Cambria Math" panose="02040503050406030204" pitchFamily="18" charset="0"/>
                        <a:ea typeface="Cambria Math" panose="02040503050406030204" pitchFamily="18" charset="0"/>
                      </a:rPr>
                      <m:t>𝐈</m:t>
                    </m:r>
                    <m:r>
                      <a:rPr lang="en-US" sz="2600" b="0" i="1" dirty="0" smtClean="0">
                        <a:latin typeface="Cambria Math" panose="02040503050406030204" pitchFamily="18" charset="0"/>
                        <a:ea typeface="Cambria Math" panose="02040503050406030204" pitchFamily="18" charset="0"/>
                      </a:rPr>
                      <m:t>)</m:t>
                    </m:r>
                  </m:oMath>
                </a14:m>
                <a:endParaRPr lang="en-US" sz="2600" dirty="0"/>
              </a:p>
              <a:p>
                <a:endParaRPr lang="en-US" sz="2600" dirty="0"/>
              </a:p>
              <a:p>
                <a:r>
                  <a:rPr lang="en-US" sz="2600" dirty="0"/>
                  <a:t>Therefore, </a:t>
                </a:r>
                <a14:m>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0</m:t>
                            </m:r>
                          </m:sub>
                        </m:sSub>
                      </m:e>
                    </m:d>
                    <m:r>
                      <a:rPr lang="en-US" sz="2600" i="1">
                        <a:latin typeface="Cambria Math" panose="02040503050406030204" pitchFamily="18" charset="0"/>
                      </a:rPr>
                      <m:t>=</m:t>
                    </m:r>
                    <m:r>
                      <a:rPr lang="en-US" sz="2600" i="1">
                        <a:latin typeface="Cambria Math" panose="02040503050406030204" pitchFamily="18" charset="0"/>
                      </a:rPr>
                      <m:t>𝑁</m:t>
                    </m:r>
                    <m:d>
                      <m:dPr>
                        <m:ctrlPr>
                          <a:rPr lang="en-US" sz="2600" i="1" smtClean="0">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rad>
                          <m:radPr>
                            <m:degHide m:val="on"/>
                            <m:ctrlPr>
                              <a:rPr lang="en-US" sz="2600" i="1" dirty="0">
                                <a:latin typeface="Cambria Math" panose="02040503050406030204" pitchFamily="18" charset="0"/>
                              </a:rPr>
                            </m:ctrlPr>
                          </m:radPr>
                          <m:deg/>
                          <m:e>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sSub>
                          <m:sSubPr>
                            <m:ctrlPr>
                              <a:rPr lang="en-US" sz="2600" i="1" dirty="0">
                                <a:latin typeface="Cambria Math" panose="02040503050406030204" pitchFamily="18" charset="0"/>
                              </a:rPr>
                            </m:ctrlPr>
                          </m:sSubPr>
                          <m:e>
                            <m:r>
                              <a:rPr lang="en-US" sz="2600" i="1" dirty="0">
                                <a:latin typeface="Cambria Math" panose="02040503050406030204" pitchFamily="18" charset="0"/>
                              </a:rPr>
                              <m:t>𝑥</m:t>
                            </m:r>
                          </m:e>
                          <m:sub>
                            <m:r>
                              <a:rPr lang="en-US" sz="2600" i="1" dirty="0">
                                <a:latin typeface="Cambria Math" panose="02040503050406030204" pitchFamily="18" charset="0"/>
                              </a:rPr>
                              <m:t>0</m:t>
                            </m:r>
                          </m:sub>
                        </m:sSub>
                        <m:r>
                          <m:rPr>
                            <m:nor/>
                          </m:rPr>
                          <a:rPr lang="en-US" sz="2600" dirty="0"/>
                          <m:t>, </m:t>
                        </m:r>
                        <m:rad>
                          <m:radPr>
                            <m:degHide m:val="on"/>
                            <m:ctrlPr>
                              <a:rPr lang="en-US" sz="2600" i="1" dirty="0">
                                <a:latin typeface="Cambria Math" panose="02040503050406030204" pitchFamily="18" charset="0"/>
                              </a:rPr>
                            </m:ctrlPr>
                          </m:radPr>
                          <m:deg/>
                          <m:e>
                            <m:r>
                              <a:rPr lang="en-US" sz="2600" i="1" dirty="0">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r>
                          <a:rPr lang="en-US" sz="2600" b="1" dirty="0">
                            <a:latin typeface="Cambria Math" panose="02040503050406030204" pitchFamily="18" charset="0"/>
                            <a:ea typeface="Cambria Math" panose="02040503050406030204" pitchFamily="18" charset="0"/>
                          </a:rPr>
                          <m:t>𝐈</m:t>
                        </m:r>
                      </m:e>
                    </m:d>
                  </m:oMath>
                </a14:m>
                <a:endParaRPr lang="en-US" sz="2600" dirty="0"/>
              </a:p>
              <a:p>
                <a:endParaRPr lang="en-US" sz="2600" dirty="0"/>
              </a:p>
              <a:p>
                <a:r>
                  <a:rPr lang="en-US" sz="2600" dirty="0"/>
                  <a:t>For a small enough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𝛽</m:t>
                        </m:r>
                      </m:e>
                      <m:sub>
                        <m:r>
                          <a:rPr lang="en-US" sz="2600" i="1">
                            <a:latin typeface="Cambria Math" panose="02040503050406030204" pitchFamily="18" charset="0"/>
                          </a:rPr>
                          <m:t>𝑡</m:t>
                        </m:r>
                      </m:sub>
                    </m:sSub>
                  </m:oMath>
                </a14:m>
                <a:r>
                  <a:rPr lang="en-US" sz="2600" dirty="0"/>
                  <a:t>, </a:t>
                </a:r>
                <a14:m>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e>
                    </m:d>
                    <m:r>
                      <a:rPr lang="en-US" sz="2600" i="1">
                        <a:latin typeface="Cambria Math" panose="02040503050406030204" pitchFamily="18" charset="0"/>
                      </a:rPr>
                      <m:t> </m:t>
                    </m:r>
                  </m:oMath>
                </a14:m>
                <a:r>
                  <a:rPr lang="en-US" sz="2600" dirty="0"/>
                  <a:t>can be modeled as a Gaussian:</a:t>
                </a:r>
              </a:p>
              <a:p>
                <a:endParaRPr lang="en-US" sz="1000" dirty="0"/>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e>
                      </m:d>
                      <m:r>
                        <a:rPr lang="en-US" sz="2600" i="1">
                          <a:latin typeface="Cambria Math" panose="02040503050406030204" pitchFamily="18" charset="0"/>
                        </a:rPr>
                        <m:t>=</m:t>
                      </m:r>
                      <m:r>
                        <a:rPr lang="en-US" sz="2600" i="1">
                          <a:latin typeface="Cambria Math" panose="02040503050406030204" pitchFamily="18" charset="0"/>
                        </a:rPr>
                        <m:t>𝑁</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𝜇</m:t>
                              </m:r>
                            </m:e>
                            <m:sub>
                              <m:r>
                                <a:rPr lang="en-US" sz="26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r>
                                <a:rPr lang="en-US" sz="2600" i="1">
                                  <a:latin typeface="Cambria Math" panose="02040503050406030204" pitchFamily="18" charset="0"/>
                                </a:rPr>
                                <m:t>𝑡</m:t>
                              </m:r>
                            </m:e>
                          </m:d>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m:t>
                              </m:r>
                            </m:e>
                            <m:sub>
                              <m:r>
                                <a:rPr lang="en-US" sz="2600" i="1">
                                  <a:latin typeface="Cambria Math" panose="02040503050406030204" pitchFamily="18" charset="0"/>
                                  <a:ea typeface="Cambria Math" panose="02040503050406030204" pitchFamily="18" charset="0"/>
                                </a:rPr>
                                <m:t>𝜃</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r>
                                <a:rPr lang="en-US" sz="2600" i="1">
                                  <a:latin typeface="Cambria Math" panose="02040503050406030204" pitchFamily="18" charset="0"/>
                                </a:rPr>
                                <m:t>𝑡</m:t>
                              </m:r>
                            </m:e>
                          </m:d>
                        </m:e>
                      </m:d>
                    </m:oMath>
                  </m:oMathPara>
                </a14:m>
                <a:endParaRPr lang="en-US" sz="2600" dirty="0"/>
              </a:p>
            </p:txBody>
          </p:sp>
        </mc:Choice>
        <mc:Fallback xmlns="">
          <p:sp>
            <p:nvSpPr>
              <p:cNvPr id="3" name="Content Placeholder 2">
                <a:extLst>
                  <a:ext uri="{FF2B5EF4-FFF2-40B4-BE49-F238E27FC236}">
                    <a16:creationId xmlns:a16="http://schemas.microsoft.com/office/drawing/2014/main" id="{107441C2-75BC-4C70-BA1F-661E1A4F2484}"/>
                  </a:ext>
                </a:extLst>
              </p:cNvPr>
              <p:cNvSpPr>
                <a:spLocks noGrp="1" noRot="1" noChangeAspect="1" noMove="1" noResize="1" noEditPoints="1" noAdjustHandles="1" noChangeArrowheads="1" noChangeShapeType="1" noTextEdit="1"/>
              </p:cNvSpPr>
              <p:nvPr>
                <p:ph idx="1"/>
              </p:nvPr>
            </p:nvSpPr>
            <p:spPr>
              <a:xfrm>
                <a:off x="838200" y="1624807"/>
                <a:ext cx="11185634" cy="4351338"/>
              </a:xfrm>
              <a:blipFill>
                <a:blip r:embed="rId3"/>
                <a:stretch>
                  <a:fillRect l="-763" t="-3226"/>
                </a:stretch>
              </a:blipFill>
            </p:spPr>
            <p:txBody>
              <a:bodyPr/>
              <a:lstStyle/>
              <a:p>
                <a:r>
                  <a:rPr lang="en-IL">
                    <a:noFill/>
                  </a:rPr>
                  <a:t> </a:t>
                </a:r>
              </a:p>
            </p:txBody>
          </p:sp>
        </mc:Fallback>
      </mc:AlternateContent>
    </p:spTree>
    <p:extLst>
      <p:ext uri="{BB962C8B-B14F-4D97-AF65-F5344CB8AC3E}">
        <p14:creationId xmlns:p14="http://schemas.microsoft.com/office/powerpoint/2010/main" val="2956220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3133B-723A-4B7C-A970-D3AEEE9E93AF}"/>
              </a:ext>
            </a:extLst>
          </p:cNvPr>
          <p:cNvSpPr>
            <a:spLocks noGrp="1"/>
          </p:cNvSpPr>
          <p:nvPr>
            <p:ph type="title"/>
          </p:nvPr>
        </p:nvSpPr>
        <p:spPr>
          <a:xfrm>
            <a:off x="838200" y="345662"/>
            <a:ext cx="10515600" cy="1325563"/>
          </a:xfrm>
        </p:spPr>
        <p:txBody>
          <a:bodyPr/>
          <a:lstStyle/>
          <a:p>
            <a:pPr algn="ctr"/>
            <a:r>
              <a:rPr lang="en-US" dirty="0"/>
              <a:t>Reminder</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5CD3A8-DD5E-4A78-80B1-C3FE1440D448}"/>
                  </a:ext>
                </a:extLst>
              </p:cNvPr>
              <p:cNvSpPr>
                <a:spLocks noGrp="1"/>
              </p:cNvSpPr>
              <p:nvPr>
                <p:ph idx="1"/>
              </p:nvPr>
            </p:nvSpPr>
            <p:spPr>
              <a:xfrm>
                <a:off x="838200" y="1460938"/>
                <a:ext cx="10515600" cy="4716025"/>
              </a:xfrm>
            </p:spPr>
            <p:txBody>
              <a:bodyPr>
                <a:normAutofit fontScale="92500" lnSpcReduction="10000"/>
              </a:bodyPr>
              <a:lstStyle/>
              <a:p>
                <a:r>
                  <a:rPr lang="en-US" dirty="0"/>
                  <a:t>Calculating </a:t>
                </a:r>
                <a14:m>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e>
                    </m:d>
                    <m:r>
                      <a:rPr lang="en-US" sz="2600" i="1">
                        <a:latin typeface="Cambria Math" panose="02040503050406030204" pitchFamily="18" charset="0"/>
                      </a:rPr>
                      <m:t> </m:t>
                    </m:r>
                  </m:oMath>
                </a14:m>
                <a:r>
                  <a:rPr lang="en-US" dirty="0"/>
                  <a:t>is difficult, so we estimate </a:t>
                </a:r>
                <a14:m>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e>
                    </m:d>
                    <m:r>
                      <a:rPr lang="en-US" sz="2600" i="1">
                        <a:latin typeface="Cambria Math" panose="02040503050406030204" pitchFamily="18" charset="0"/>
                      </a:rPr>
                      <m:t> </m:t>
                    </m:r>
                  </m:oMath>
                </a14:m>
                <a:r>
                  <a:rPr lang="en-US" dirty="0"/>
                  <a:t>:</a:t>
                </a:r>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r>
                        <a:rPr lang="en-US" sz="2600" b="0" i="0" smtClean="0">
                          <a:latin typeface="Cambria Math" panose="02040503050406030204" pitchFamily="18" charset="0"/>
                        </a:rPr>
                        <m:t>=</m:t>
                      </m:r>
                      <m:r>
                        <a:rPr lang="en-US" sz="2600" i="1">
                          <a:latin typeface="Cambria Math" panose="02040503050406030204" pitchFamily="18" charset="0"/>
                        </a:rPr>
                        <m:t>𝑁</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r>
                            <a:rPr lang="en-US" sz="2600" i="1" smtClean="0">
                              <a:solidFill>
                                <a:srgbClr val="0000FF"/>
                              </a:solidFill>
                              <a:latin typeface="Cambria Math" panose="02040503050406030204" pitchFamily="18" charset="0"/>
                              <a:ea typeface="Cambria Math" panose="02040503050406030204" pitchFamily="18" charset="0"/>
                            </a:rPr>
                            <m:t>𝜇</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𝑥</m:t>
                                  </m:r>
                                </m:e>
                                <m:sub>
                                  <m:r>
                                    <a:rPr lang="en-US" sz="2600" i="1">
                                      <a:solidFill>
                                        <a:srgbClr val="0000FF"/>
                                      </a:solidFill>
                                      <a:latin typeface="Cambria Math" panose="02040503050406030204" pitchFamily="18" charset="0"/>
                                    </a:rPr>
                                    <m:t>𝑡</m:t>
                                  </m:r>
                                </m:sub>
                              </m:sSub>
                              <m:r>
                                <a:rPr lang="en-US" sz="2600" i="1">
                                  <a:solidFill>
                                    <a:srgbClr val="0000FF"/>
                                  </a:solidFill>
                                  <a:latin typeface="Cambria Math" panose="02040503050406030204" pitchFamily="18" charset="0"/>
                                </a:rPr>
                                <m:t>,</m:t>
                              </m:r>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𝑥</m:t>
                                  </m:r>
                                </m:e>
                                <m:sub>
                                  <m:r>
                                    <a:rPr lang="en-US" sz="2600" b="0" i="1" smtClean="0">
                                      <a:solidFill>
                                        <a:srgbClr val="0000FF"/>
                                      </a:solidFill>
                                      <a:latin typeface="Cambria Math" panose="02040503050406030204" pitchFamily="18" charset="0"/>
                                    </a:rPr>
                                    <m:t>0</m:t>
                                  </m:r>
                                </m:sub>
                              </m:sSub>
                            </m:e>
                          </m:d>
                          <m:r>
                            <a:rPr lang="en-US" sz="2600" i="1">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acc>
                                <m:accPr>
                                  <m:chr m:val="̃"/>
                                  <m:ctrlPr>
                                    <a:rPr lang="en-US" sz="2600" i="1" smtClean="0">
                                      <a:solidFill>
                                        <a:srgbClr val="FF0000"/>
                                      </a:solidFill>
                                      <a:latin typeface="Cambria Math" panose="02040503050406030204" pitchFamily="18" charset="0"/>
                                    </a:rPr>
                                  </m:ctrlPr>
                                </m:accPr>
                                <m:e>
                                  <m:r>
                                    <a:rPr lang="en-US" sz="2600" i="1" smtClean="0">
                                      <a:solidFill>
                                        <a:srgbClr val="FF0000"/>
                                      </a:solidFill>
                                      <a:latin typeface="Cambria Math" panose="02040503050406030204" pitchFamily="18" charset="0"/>
                                      <a:ea typeface="Cambria Math" panose="02040503050406030204" pitchFamily="18" charset="0"/>
                                    </a:rPr>
                                    <m:t>𝛽</m:t>
                                  </m:r>
                                </m:e>
                              </m:acc>
                            </m:e>
                            <m:sub>
                              <m:r>
                                <a:rPr lang="en-US" sz="2600" b="0" i="1" smtClean="0">
                                  <a:solidFill>
                                    <a:srgbClr val="FF0000"/>
                                  </a:solidFill>
                                  <a:latin typeface="Cambria Math" panose="02040503050406030204" pitchFamily="18" charset="0"/>
                                </a:rPr>
                                <m:t>𝑡</m:t>
                              </m:r>
                            </m:sub>
                          </m:sSub>
                          <m:r>
                            <a:rPr lang="en-US" sz="2600" b="1" i="0" smtClean="0">
                              <a:solidFill>
                                <a:schemeClr val="tx1"/>
                              </a:solidFill>
                              <a:latin typeface="Cambria Math" panose="02040503050406030204" pitchFamily="18" charset="0"/>
                            </a:rPr>
                            <m:t>𝐈</m:t>
                          </m:r>
                          <m:r>
                            <a:rPr lang="en-US" sz="2600" i="1" smtClean="0">
                              <a:solidFill>
                                <a:srgbClr val="FF0000"/>
                              </a:solidFill>
                              <a:latin typeface="Cambria Math" panose="02040503050406030204" pitchFamily="18" charset="0"/>
                            </a:rPr>
                            <m:t> </m:t>
                          </m:r>
                        </m:e>
                      </m:d>
                    </m:oMath>
                  </m:oMathPara>
                </a14:m>
                <a:endParaRPr lang="en-US" dirty="0"/>
              </a:p>
              <a:p>
                <a:pPr marL="0" indent="0">
                  <a:buNone/>
                </a:pPr>
                <a:endParaRPr lang="en-US" sz="800" dirty="0"/>
              </a:p>
              <a:p>
                <a:r>
                  <a:rPr lang="en-US" dirty="0"/>
                  <a:t>Using Bayes’ theorem and substituting </a:t>
                </a:r>
                <a14:m>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ad>
                          <m:radPr>
                            <m:degHide m:val="on"/>
                            <m:ctrlPr>
                              <a:rPr lang="en-US" sz="2600" b="0" i="1" smtClean="0">
                                <a:latin typeface="Cambria Math" panose="02040503050406030204" pitchFamily="18" charset="0"/>
                              </a:rPr>
                            </m:ctrlPr>
                          </m:radPr>
                          <m:deg/>
                          <m:e>
                            <m:sSub>
                              <m:sSubPr>
                                <m:ctrlPr>
                                  <a:rPr lang="en-US" sz="2600" i="1" smtClean="0">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den>
                    </m:f>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rad>
                          <m:radPr>
                            <m:degHide m:val="on"/>
                            <m:ctrlPr>
                              <a:rPr lang="en-US" sz="2600" i="1" dirty="0">
                                <a:latin typeface="Cambria Math" panose="02040503050406030204" pitchFamily="18" charset="0"/>
                              </a:rPr>
                            </m:ctrlPr>
                          </m:radPr>
                          <m:deg/>
                          <m:e>
                            <m:r>
                              <a:rPr lang="en-US" sz="2600" i="1" dirty="0">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sSub>
                          <m:sSubPr>
                            <m:ctrlPr>
                              <a:rPr lang="en-US" sz="2600" i="1" dirty="0">
                                <a:latin typeface="Cambria Math" panose="02040503050406030204" pitchFamily="18" charset="0"/>
                              </a:rPr>
                            </m:ctrlPr>
                          </m:sSubPr>
                          <m:e>
                            <m:r>
                              <a:rPr lang="en-US" sz="2600" i="1" dirty="0">
                                <a:latin typeface="Cambria Math" panose="02040503050406030204" pitchFamily="18" charset="0"/>
                                <a:ea typeface="Cambria Math" panose="02040503050406030204" pitchFamily="18" charset="0"/>
                              </a:rPr>
                              <m:t>𝜀</m:t>
                            </m:r>
                          </m:e>
                          <m:sub>
                            <m:r>
                              <a:rPr lang="en-US" sz="2600" i="1" dirty="0">
                                <a:latin typeface="Cambria Math" panose="02040503050406030204" pitchFamily="18" charset="0"/>
                              </a:rPr>
                              <m:t>𝑡</m:t>
                            </m:r>
                          </m:sub>
                        </m:sSub>
                      </m:e>
                    </m:d>
                  </m:oMath>
                </a14:m>
                <a:r>
                  <a:rPr lang="en-US" dirty="0"/>
                  <a:t> we get:  </a:t>
                </a:r>
              </a:p>
              <a:p>
                <a:pPr marL="0" indent="0">
                  <a:buNone/>
                </a:pPr>
                <a:endParaRPr lang="en-US" sz="800" dirty="0"/>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r>
                        <a:rPr lang="en-US" sz="2600">
                          <a:latin typeface="Cambria Math" panose="02040503050406030204" pitchFamily="18" charset="0"/>
                        </a:rPr>
                        <m:t>=</m:t>
                      </m:r>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b="0" i="1" smtClean="0">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f>
                        <m:fPr>
                          <m:ctrlPr>
                            <a:rPr lang="en-US" sz="2600" i="1" smtClean="0">
                              <a:latin typeface="Cambria Math" panose="02040503050406030204" pitchFamily="18" charset="0"/>
                            </a:rPr>
                          </m:ctrlPr>
                        </m:fPr>
                        <m:num>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num>
                        <m:den>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den>
                      </m:f>
                      <m:limUpp>
                        <m:limUppPr>
                          <m:ctrlPr>
                            <a:rPr lang="en-US" sz="2600" i="1">
                              <a:latin typeface="Cambria Math" panose="02040503050406030204" pitchFamily="18" charset="0"/>
                            </a:rPr>
                          </m:ctrlPr>
                        </m:limUppPr>
                        <m:e>
                          <m:groupChr>
                            <m:groupChrPr>
                              <m:chr m:val="⏞"/>
                              <m:pos m:val="top"/>
                              <m:vertJc m:val="bot"/>
                              <m:ctrlPr>
                                <a:rPr lang="en-US" sz="2600" i="1">
                                  <a:latin typeface="Cambria Math" panose="02040503050406030204" pitchFamily="18" charset="0"/>
                                </a:rPr>
                              </m:ctrlPr>
                            </m:groupChrPr>
                            <m:e>
                              <m:r>
                                <m:rPr>
                                  <m:brk/>
                                </m:rPr>
                                <a:rPr lang="en-US" sz="2600" i="1">
                                  <a:latin typeface="Cambria Math" panose="02040503050406030204" pitchFamily="18" charset="0"/>
                                </a:rPr>
                                <m:t>=</m:t>
                              </m:r>
                            </m:e>
                          </m:groupChr>
                        </m:e>
                        <m:lim>
                          <m:r>
                            <a:rPr lang="en-US" sz="2600" i="1">
                              <a:latin typeface="Cambria Math" panose="02040503050406030204" pitchFamily="18" charset="0"/>
                            </a:rPr>
                            <m:t>𝑀𝑎𝑟𝑘𝑜𝑣</m:t>
                          </m:r>
                          <m:r>
                            <a:rPr lang="en-US" sz="2600" i="1">
                              <a:latin typeface="Cambria Math" panose="02040503050406030204" pitchFamily="18" charset="0"/>
                            </a:rPr>
                            <m:t> </m:t>
                          </m:r>
                          <m:r>
                            <a:rPr lang="en-US" sz="2600" i="1">
                              <a:latin typeface="Cambria Math" panose="02040503050406030204" pitchFamily="18" charset="0"/>
                            </a:rPr>
                            <m:t>𝐶h𝑎𝑖𝑛</m:t>
                          </m:r>
                        </m:lim>
                      </m:limUpp>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e>
                      </m:d>
                      <m:f>
                        <m:fPr>
                          <m:ctrlPr>
                            <a:rPr lang="en-US" sz="2600" i="1">
                              <a:latin typeface="Cambria Math" panose="02040503050406030204" pitchFamily="18" charset="0"/>
                            </a:rPr>
                          </m:ctrlPr>
                        </m:fPr>
                        <m:num>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num>
                        <m:den>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den>
                      </m:f>
                    </m:oMath>
                  </m:oMathPara>
                </a14:m>
                <a:endParaRPr lang="en-US"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b="0" i="1" smtClean="0">
                          <a:solidFill>
                            <a:schemeClr val="bg1"/>
                          </a:solidFill>
                          <a:latin typeface="Cambria Math" panose="02040503050406030204" pitchFamily="18" charset="0"/>
                        </a:rPr>
                        <m:t>=</m:t>
                      </m:r>
                      <m:r>
                        <a:rPr lang="en-US" sz="2600" i="1">
                          <a:solidFill>
                            <a:schemeClr val="bg1"/>
                          </a:solidFill>
                          <a:latin typeface="Cambria Math" panose="02040503050406030204" pitchFamily="18" charset="0"/>
                        </a:rPr>
                        <m:t>𝑁</m:t>
                      </m:r>
                      <m:d>
                        <m:dPr>
                          <m:ctrlPr>
                            <a:rPr lang="en-US" sz="2600" i="1">
                              <a:solidFill>
                                <a:schemeClr val="bg1"/>
                              </a:solidFill>
                              <a:latin typeface="Cambria Math" panose="02040503050406030204" pitchFamily="18" charset="0"/>
                            </a:rPr>
                          </m:ctrlPr>
                        </m:dPr>
                        <m:e>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rPr>
                                <m:t>𝑥</m:t>
                              </m:r>
                            </m:e>
                            <m:sub>
                              <m:r>
                                <a:rPr lang="en-US" sz="2600" i="1">
                                  <a:solidFill>
                                    <a:schemeClr val="bg1"/>
                                  </a:solidFill>
                                  <a:latin typeface="Cambria Math" panose="02040503050406030204" pitchFamily="18" charset="0"/>
                                </a:rPr>
                                <m:t>𝑡</m:t>
                              </m:r>
                              <m:r>
                                <a:rPr lang="en-US" sz="2600" i="1">
                                  <a:solidFill>
                                    <a:schemeClr val="bg1"/>
                                  </a:solidFill>
                                  <a:latin typeface="Cambria Math" panose="02040503050406030204" pitchFamily="18" charset="0"/>
                                </a:rPr>
                                <m:t>−1</m:t>
                              </m:r>
                            </m:sub>
                          </m:sSub>
                          <m:r>
                            <a:rPr lang="en-US" sz="2600" i="1">
                              <a:solidFill>
                                <a:schemeClr val="bg1"/>
                              </a:solidFill>
                              <a:latin typeface="Cambria Math" panose="02040503050406030204" pitchFamily="18" charset="0"/>
                            </a:rPr>
                            <m:t>;</m:t>
                          </m:r>
                          <m:f>
                            <m:fPr>
                              <m:ctrlPr>
                                <a:rPr lang="en-US" sz="2600" i="1" smtClean="0">
                                  <a:solidFill>
                                    <a:schemeClr val="bg1"/>
                                  </a:solidFill>
                                  <a:latin typeface="Cambria Math" panose="02040503050406030204" pitchFamily="18" charset="0"/>
                                </a:rPr>
                              </m:ctrlPr>
                            </m:fPr>
                            <m:num>
                              <m:r>
                                <a:rPr lang="en-US" sz="2600" i="1">
                                  <a:solidFill>
                                    <a:schemeClr val="bg1"/>
                                  </a:solidFill>
                                  <a:latin typeface="Cambria Math" panose="02040503050406030204" pitchFamily="18" charset="0"/>
                                </a:rPr>
                                <m:t>1</m:t>
                              </m:r>
                            </m:num>
                            <m:den>
                              <m:rad>
                                <m:radPr>
                                  <m:degHide m:val="on"/>
                                  <m:ctrlPr>
                                    <a:rPr lang="en-US" sz="2600" i="1">
                                      <a:solidFill>
                                        <a:schemeClr val="bg1"/>
                                      </a:solidFill>
                                      <a:latin typeface="Cambria Math" panose="02040503050406030204" pitchFamily="18" charset="0"/>
                                    </a:rPr>
                                  </m:ctrlPr>
                                </m:radPr>
                                <m:deg/>
                                <m:e>
                                  <m:sSub>
                                    <m:sSubPr>
                                      <m:ctrlPr>
                                        <a:rPr lang="en-US" sz="2600" i="1">
                                          <a:solidFill>
                                            <a:schemeClr val="bg1"/>
                                          </a:solidFill>
                                          <a:latin typeface="Cambria Math" panose="02040503050406030204" pitchFamily="18" charset="0"/>
                                        </a:rPr>
                                      </m:ctrlPr>
                                    </m:sSubPr>
                                    <m:e>
                                      <m:r>
                                        <a:rPr lang="en-US" sz="2600" b="0" i="1" smtClean="0">
                                          <a:solidFill>
                                            <a:schemeClr val="bg1"/>
                                          </a:solidFill>
                                          <a:latin typeface="Cambria Math" panose="02040503050406030204" pitchFamily="18" charset="0"/>
                                        </a:rPr>
                                        <m:t>1−</m:t>
                                      </m:r>
                                      <m:r>
                                        <a:rPr lang="en-US" sz="2600" i="1">
                                          <a:solidFill>
                                            <a:schemeClr val="bg1"/>
                                          </a:solidFill>
                                          <a:latin typeface="Cambria Math" panose="02040503050406030204" pitchFamily="18" charset="0"/>
                                          <a:ea typeface="Cambria Math" panose="02040503050406030204" pitchFamily="18" charset="0"/>
                                        </a:rPr>
                                        <m:t>𝛽</m:t>
                                      </m:r>
                                    </m:e>
                                    <m:sub>
                                      <m:r>
                                        <a:rPr lang="en-US" sz="2600" i="1">
                                          <a:solidFill>
                                            <a:schemeClr val="bg1"/>
                                          </a:solidFill>
                                          <a:latin typeface="Cambria Math" panose="02040503050406030204" pitchFamily="18" charset="0"/>
                                        </a:rPr>
                                        <m:t>𝑡</m:t>
                                      </m:r>
                                    </m:sub>
                                  </m:sSub>
                                </m:e>
                              </m:rad>
                            </m:den>
                          </m:f>
                          <m:d>
                            <m:dPr>
                              <m:ctrlPr>
                                <a:rPr lang="en-US" sz="2600" i="1" dirty="0">
                                  <a:solidFill>
                                    <a:schemeClr val="bg1"/>
                                  </a:solidFill>
                                  <a:latin typeface="Cambria Math" panose="02040503050406030204" pitchFamily="18" charset="0"/>
                                </a:rPr>
                              </m:ctrlPr>
                            </m:dPr>
                            <m:e>
                              <m:sSub>
                                <m:sSubPr>
                                  <m:ctrlPr>
                                    <a:rPr lang="en-US" sz="2600" i="1" dirty="0">
                                      <a:solidFill>
                                        <a:schemeClr val="bg1"/>
                                      </a:solidFill>
                                      <a:latin typeface="Cambria Math" panose="02040503050406030204" pitchFamily="18" charset="0"/>
                                    </a:rPr>
                                  </m:ctrlPr>
                                </m:sSubPr>
                                <m:e>
                                  <m:r>
                                    <a:rPr lang="en-US" sz="2600" i="1" dirty="0">
                                      <a:solidFill>
                                        <a:schemeClr val="bg1"/>
                                      </a:solidFill>
                                      <a:latin typeface="Cambria Math" panose="02040503050406030204" pitchFamily="18" charset="0"/>
                                    </a:rPr>
                                    <m:t>𝑥</m:t>
                                  </m:r>
                                </m:e>
                                <m:sub>
                                  <m:r>
                                    <a:rPr lang="en-US" sz="2600" i="1" dirty="0">
                                      <a:solidFill>
                                        <a:schemeClr val="bg1"/>
                                      </a:solidFill>
                                      <a:latin typeface="Cambria Math" panose="02040503050406030204" pitchFamily="18" charset="0"/>
                                    </a:rPr>
                                    <m:t>𝑡</m:t>
                                  </m:r>
                                </m:sub>
                              </m:sSub>
                              <m:r>
                                <a:rPr lang="en-US" sz="2600" i="1" dirty="0">
                                  <a:solidFill>
                                    <a:schemeClr val="bg1"/>
                                  </a:solidFill>
                                  <a:latin typeface="Cambria Math" panose="02040503050406030204" pitchFamily="18" charset="0"/>
                                </a:rPr>
                                <m:t>−</m:t>
                              </m:r>
                              <m:f>
                                <m:fPr>
                                  <m:ctrlPr>
                                    <a:rPr lang="en-US" sz="2600" i="1" dirty="0">
                                      <a:solidFill>
                                        <a:schemeClr val="bg1"/>
                                      </a:solidFill>
                                      <a:latin typeface="Cambria Math" panose="02040503050406030204" pitchFamily="18" charset="0"/>
                                    </a:rPr>
                                  </m:ctrlPr>
                                </m:fPr>
                                <m:num>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𝛽</m:t>
                                      </m:r>
                                    </m:e>
                                    <m:sub>
                                      <m:r>
                                        <a:rPr lang="en-US" sz="2600" i="1">
                                          <a:solidFill>
                                            <a:schemeClr val="bg1"/>
                                          </a:solidFill>
                                          <a:latin typeface="Cambria Math" panose="02040503050406030204" pitchFamily="18" charset="0"/>
                                        </a:rPr>
                                        <m:t>𝑡</m:t>
                                      </m:r>
                                    </m:sub>
                                  </m:sSub>
                                </m:num>
                                <m:den>
                                  <m:rad>
                                    <m:radPr>
                                      <m:degHide m:val="on"/>
                                      <m:ctrlPr>
                                        <a:rPr lang="en-US" sz="2600" i="1" dirty="0">
                                          <a:solidFill>
                                            <a:schemeClr val="bg1"/>
                                          </a:solidFill>
                                          <a:latin typeface="Cambria Math" panose="02040503050406030204" pitchFamily="18" charset="0"/>
                                        </a:rPr>
                                      </m:ctrlPr>
                                    </m:radPr>
                                    <m:deg/>
                                    <m:e>
                                      <m:r>
                                        <a:rPr lang="en-US" sz="2600" i="1" dirty="0">
                                          <a:solidFill>
                                            <a:schemeClr val="bg1"/>
                                          </a:solidFill>
                                          <a:latin typeface="Cambria Math" panose="02040503050406030204" pitchFamily="18" charset="0"/>
                                        </a:rPr>
                                        <m:t>1−</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𝛼</m:t>
                                          </m:r>
                                        </m:e>
                                        <m:sub>
                                          <m:r>
                                            <a:rPr lang="en-US" sz="2600" i="1">
                                              <a:solidFill>
                                                <a:schemeClr val="bg1"/>
                                              </a:solidFill>
                                              <a:latin typeface="Cambria Math" panose="02040503050406030204" pitchFamily="18" charset="0"/>
                                            </a:rPr>
                                            <m:t>𝑡</m:t>
                                          </m:r>
                                        </m:sub>
                                      </m:sSub>
                                    </m:e>
                                  </m:rad>
                                </m:den>
                              </m:f>
                              <m:sSub>
                                <m:sSubPr>
                                  <m:ctrlPr>
                                    <a:rPr lang="en-US" sz="2600" i="1" dirty="0">
                                      <a:solidFill>
                                        <a:schemeClr val="bg1"/>
                                      </a:solidFill>
                                      <a:latin typeface="Cambria Math" panose="02040503050406030204" pitchFamily="18" charset="0"/>
                                    </a:rPr>
                                  </m:ctrlPr>
                                </m:sSubPr>
                                <m:e>
                                  <m:r>
                                    <a:rPr lang="en-US" sz="2600" i="1" dirty="0">
                                      <a:solidFill>
                                        <a:schemeClr val="bg1"/>
                                      </a:solidFill>
                                      <a:latin typeface="Cambria Math" panose="02040503050406030204" pitchFamily="18" charset="0"/>
                                      <a:ea typeface="Cambria Math" panose="02040503050406030204" pitchFamily="18" charset="0"/>
                                    </a:rPr>
                                    <m:t>𝜀</m:t>
                                  </m:r>
                                </m:e>
                                <m:sub>
                                  <m:r>
                                    <a:rPr lang="en-US" sz="2600" i="1" dirty="0">
                                      <a:solidFill>
                                        <a:schemeClr val="bg1"/>
                                      </a:solidFill>
                                      <a:latin typeface="Cambria Math" panose="02040503050406030204" pitchFamily="18" charset="0"/>
                                    </a:rPr>
                                    <m:t>𝑡</m:t>
                                  </m:r>
                                </m:sub>
                              </m:sSub>
                            </m:e>
                          </m:d>
                          <m:r>
                            <m:rPr>
                              <m:nor/>
                            </m:rPr>
                            <a:rPr lang="en-US" sz="2600" dirty="0">
                              <a:solidFill>
                                <a:schemeClr val="bg1"/>
                              </a:solidFill>
                            </a:rPr>
                            <m:t>, </m:t>
                          </m:r>
                          <m:f>
                            <m:fPr>
                              <m:ctrlPr>
                                <a:rPr lang="en-US" sz="2600" i="1" dirty="0" smtClean="0">
                                  <a:solidFill>
                                    <a:schemeClr val="bg1"/>
                                  </a:solidFill>
                                  <a:latin typeface="Cambria Math" panose="02040503050406030204" pitchFamily="18" charset="0"/>
                                </a:rPr>
                              </m:ctrlPr>
                            </m:fPr>
                            <m:num>
                              <m:r>
                                <a:rPr lang="en-US" sz="2600" b="0" i="1" dirty="0" smtClean="0">
                                  <a:solidFill>
                                    <a:schemeClr val="bg1"/>
                                  </a:solidFill>
                                  <a:latin typeface="Cambria Math" panose="02040503050406030204" pitchFamily="18" charset="0"/>
                                </a:rPr>
                                <m:t>1−</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𝛼</m:t>
                                  </m:r>
                                </m:e>
                                <m:sub>
                                  <m:r>
                                    <a:rPr lang="en-US" sz="2600" i="1">
                                      <a:solidFill>
                                        <a:schemeClr val="bg1"/>
                                      </a:solidFill>
                                      <a:latin typeface="Cambria Math" panose="02040503050406030204" pitchFamily="18" charset="0"/>
                                    </a:rPr>
                                    <m:t>𝑡</m:t>
                                  </m:r>
                                  <m:r>
                                    <a:rPr lang="en-US" sz="2600" b="0" i="1" smtClean="0">
                                      <a:solidFill>
                                        <a:schemeClr val="bg1"/>
                                      </a:solidFill>
                                      <a:latin typeface="Cambria Math" panose="02040503050406030204" pitchFamily="18" charset="0"/>
                                    </a:rPr>
                                    <m:t>−1</m:t>
                                  </m:r>
                                </m:sub>
                              </m:sSub>
                            </m:num>
                            <m:den>
                              <m:r>
                                <a:rPr lang="en-US" sz="2600" b="0" i="1" dirty="0" smtClean="0">
                                  <a:solidFill>
                                    <a:schemeClr val="bg1"/>
                                  </a:solidFill>
                                  <a:latin typeface="Cambria Math" panose="02040503050406030204" pitchFamily="18" charset="0"/>
                                </a:rPr>
                                <m:t>1−</m:t>
                              </m:r>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𝛼</m:t>
                                  </m:r>
                                </m:e>
                                <m:sub>
                                  <m:r>
                                    <a:rPr lang="en-US" sz="2600" i="1">
                                      <a:solidFill>
                                        <a:schemeClr val="bg1"/>
                                      </a:solidFill>
                                      <a:latin typeface="Cambria Math" panose="02040503050406030204" pitchFamily="18" charset="0"/>
                                    </a:rPr>
                                    <m:t>𝑡</m:t>
                                  </m:r>
                                </m:sub>
                              </m:sSub>
                            </m:den>
                          </m:f>
                          <m:sSub>
                            <m:sSubPr>
                              <m:ctrlPr>
                                <a:rPr lang="en-US" sz="2600" i="1">
                                  <a:solidFill>
                                    <a:schemeClr val="bg1"/>
                                  </a:solidFill>
                                  <a:latin typeface="Cambria Math" panose="02040503050406030204" pitchFamily="18" charset="0"/>
                                </a:rPr>
                              </m:ctrlPr>
                            </m:sSubPr>
                            <m:e>
                              <m:r>
                                <a:rPr lang="en-US" sz="2600" i="1">
                                  <a:solidFill>
                                    <a:schemeClr val="bg1"/>
                                  </a:solidFill>
                                  <a:latin typeface="Cambria Math" panose="02040503050406030204" pitchFamily="18" charset="0"/>
                                  <a:ea typeface="Cambria Math" panose="02040503050406030204" pitchFamily="18" charset="0"/>
                                </a:rPr>
                                <m:t>𝛽</m:t>
                              </m:r>
                            </m:e>
                            <m:sub>
                              <m:r>
                                <a:rPr lang="en-US" sz="2600" i="1">
                                  <a:solidFill>
                                    <a:schemeClr val="bg1"/>
                                  </a:solidFill>
                                  <a:latin typeface="Cambria Math" panose="02040503050406030204" pitchFamily="18" charset="0"/>
                                </a:rPr>
                                <m:t>𝑡</m:t>
                              </m:r>
                            </m:sub>
                          </m:sSub>
                          <m:r>
                            <a:rPr lang="en-US" sz="2600" b="1" dirty="0">
                              <a:solidFill>
                                <a:schemeClr val="bg1"/>
                              </a:solidFill>
                              <a:latin typeface="Cambria Math" panose="02040503050406030204" pitchFamily="18" charset="0"/>
                              <a:ea typeface="Cambria Math" panose="02040503050406030204" pitchFamily="18" charset="0"/>
                            </a:rPr>
                            <m:t>𝐈</m:t>
                          </m:r>
                        </m:e>
                      </m:d>
                    </m:oMath>
                  </m:oMathPara>
                </a14:m>
                <a:endParaRPr lang="en-US" dirty="0">
                  <a:solidFill>
                    <a:schemeClr val="bg1"/>
                  </a:solidFill>
                </a:endParaRPr>
              </a:p>
              <a:p>
                <a:pPr marL="0" indent="0">
                  <a:buNone/>
                </a:pPr>
                <a:endParaRPr lang="en-US" sz="800" dirty="0"/>
              </a:p>
              <a:p>
                <a:endParaRPr lang="en-US" dirty="0"/>
              </a:p>
            </p:txBody>
          </p:sp>
        </mc:Choice>
        <mc:Fallback xmlns="">
          <p:sp>
            <p:nvSpPr>
              <p:cNvPr id="3" name="Content Placeholder 2">
                <a:extLst>
                  <a:ext uri="{FF2B5EF4-FFF2-40B4-BE49-F238E27FC236}">
                    <a16:creationId xmlns:a16="http://schemas.microsoft.com/office/drawing/2014/main" id="{185CD3A8-DD5E-4A78-80B1-C3FE1440D448}"/>
                  </a:ext>
                </a:extLst>
              </p:cNvPr>
              <p:cNvSpPr>
                <a:spLocks noGrp="1" noRot="1" noChangeAspect="1" noMove="1" noResize="1" noEditPoints="1" noAdjustHandles="1" noChangeArrowheads="1" noChangeShapeType="1" noTextEdit="1"/>
              </p:cNvSpPr>
              <p:nvPr>
                <p:ph idx="1"/>
              </p:nvPr>
            </p:nvSpPr>
            <p:spPr>
              <a:xfrm>
                <a:off x="838200" y="1460938"/>
                <a:ext cx="10515600" cy="4716025"/>
              </a:xfrm>
              <a:blipFill>
                <a:blip r:embed="rId3"/>
                <a:stretch>
                  <a:fillRect l="-928" t="-2717"/>
                </a:stretch>
              </a:blipFill>
            </p:spPr>
            <p:txBody>
              <a:bodyPr/>
              <a:lstStyle/>
              <a:p>
                <a:r>
                  <a:rPr lang="en-IL">
                    <a:noFill/>
                  </a:rPr>
                  <a:t> </a:t>
                </a:r>
              </a:p>
            </p:txBody>
          </p:sp>
        </mc:Fallback>
      </mc:AlternateContent>
    </p:spTree>
    <p:extLst>
      <p:ext uri="{BB962C8B-B14F-4D97-AF65-F5344CB8AC3E}">
        <p14:creationId xmlns:p14="http://schemas.microsoft.com/office/powerpoint/2010/main" val="2041987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3133B-723A-4B7C-A970-D3AEEE9E93AF}"/>
              </a:ext>
            </a:extLst>
          </p:cNvPr>
          <p:cNvSpPr>
            <a:spLocks noGrp="1"/>
          </p:cNvSpPr>
          <p:nvPr>
            <p:ph type="title"/>
          </p:nvPr>
        </p:nvSpPr>
        <p:spPr>
          <a:xfrm>
            <a:off x="838200" y="345662"/>
            <a:ext cx="10515600" cy="1325563"/>
          </a:xfrm>
        </p:spPr>
        <p:txBody>
          <a:bodyPr/>
          <a:lstStyle/>
          <a:p>
            <a:pPr algn="ctr"/>
            <a:r>
              <a:rPr lang="en-US" dirty="0"/>
              <a:t>Reminder</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5CD3A8-DD5E-4A78-80B1-C3FE1440D448}"/>
                  </a:ext>
                </a:extLst>
              </p:cNvPr>
              <p:cNvSpPr>
                <a:spLocks noGrp="1"/>
              </p:cNvSpPr>
              <p:nvPr>
                <p:ph idx="1"/>
              </p:nvPr>
            </p:nvSpPr>
            <p:spPr>
              <a:xfrm>
                <a:off x="838200" y="1460938"/>
                <a:ext cx="10515600" cy="4716025"/>
              </a:xfrm>
            </p:spPr>
            <p:txBody>
              <a:bodyPr>
                <a:normAutofit fontScale="92500" lnSpcReduction="10000"/>
              </a:bodyPr>
              <a:lstStyle/>
              <a:p>
                <a:r>
                  <a:rPr lang="en-US" dirty="0"/>
                  <a:t>Calculating </a:t>
                </a:r>
                <a14:m>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e>
                    </m:d>
                    <m:r>
                      <a:rPr lang="en-US" sz="2600" i="1">
                        <a:latin typeface="Cambria Math" panose="02040503050406030204" pitchFamily="18" charset="0"/>
                      </a:rPr>
                      <m:t> </m:t>
                    </m:r>
                  </m:oMath>
                </a14:m>
                <a:r>
                  <a:rPr lang="en-US" dirty="0"/>
                  <a:t>is difficult, so we estimate </a:t>
                </a:r>
                <a14:m>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e>
                    </m:d>
                    <m:r>
                      <a:rPr lang="en-US" sz="2600" i="1">
                        <a:latin typeface="Cambria Math" panose="02040503050406030204" pitchFamily="18" charset="0"/>
                      </a:rPr>
                      <m:t> </m:t>
                    </m:r>
                  </m:oMath>
                </a14:m>
                <a:r>
                  <a:rPr lang="en-US" dirty="0"/>
                  <a:t>:</a:t>
                </a:r>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r>
                        <a:rPr lang="en-US" sz="2600" b="0" i="0" smtClean="0">
                          <a:latin typeface="Cambria Math" panose="02040503050406030204" pitchFamily="18" charset="0"/>
                        </a:rPr>
                        <m:t>=</m:t>
                      </m:r>
                      <m:r>
                        <a:rPr lang="en-US" sz="2600" i="1">
                          <a:latin typeface="Cambria Math" panose="02040503050406030204" pitchFamily="18" charset="0"/>
                        </a:rPr>
                        <m:t>𝑁</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r>
                            <a:rPr lang="en-US" sz="2600" i="1" smtClean="0">
                              <a:solidFill>
                                <a:srgbClr val="0000FF"/>
                              </a:solidFill>
                              <a:latin typeface="Cambria Math" panose="02040503050406030204" pitchFamily="18" charset="0"/>
                              <a:ea typeface="Cambria Math" panose="02040503050406030204" pitchFamily="18" charset="0"/>
                            </a:rPr>
                            <m:t>𝜇</m:t>
                          </m:r>
                          <m:d>
                            <m:dPr>
                              <m:ctrlPr>
                                <a:rPr lang="en-US" sz="2600" i="1">
                                  <a:solidFill>
                                    <a:srgbClr val="0000FF"/>
                                  </a:solidFill>
                                  <a:latin typeface="Cambria Math" panose="02040503050406030204" pitchFamily="18" charset="0"/>
                                </a:rPr>
                              </m:ctrlPr>
                            </m:dPr>
                            <m:e>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𝑥</m:t>
                                  </m:r>
                                </m:e>
                                <m:sub>
                                  <m:r>
                                    <a:rPr lang="en-US" sz="2600" i="1">
                                      <a:solidFill>
                                        <a:srgbClr val="0000FF"/>
                                      </a:solidFill>
                                      <a:latin typeface="Cambria Math" panose="02040503050406030204" pitchFamily="18" charset="0"/>
                                    </a:rPr>
                                    <m:t>𝑡</m:t>
                                  </m:r>
                                </m:sub>
                              </m:sSub>
                              <m:r>
                                <a:rPr lang="en-US" sz="2600" i="1">
                                  <a:solidFill>
                                    <a:srgbClr val="0000FF"/>
                                  </a:solidFill>
                                  <a:latin typeface="Cambria Math" panose="02040503050406030204" pitchFamily="18" charset="0"/>
                                </a:rPr>
                                <m:t>,</m:t>
                              </m:r>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rPr>
                                    <m:t>𝑥</m:t>
                                  </m:r>
                                </m:e>
                                <m:sub>
                                  <m:r>
                                    <a:rPr lang="en-US" sz="2600" b="0" i="1" smtClean="0">
                                      <a:solidFill>
                                        <a:srgbClr val="0000FF"/>
                                      </a:solidFill>
                                      <a:latin typeface="Cambria Math" panose="02040503050406030204" pitchFamily="18" charset="0"/>
                                    </a:rPr>
                                    <m:t>0</m:t>
                                  </m:r>
                                </m:sub>
                              </m:sSub>
                            </m:e>
                          </m:d>
                          <m:r>
                            <a:rPr lang="en-US" sz="2600" i="1">
                              <a:latin typeface="Cambria Math" panose="02040503050406030204" pitchFamily="18" charset="0"/>
                            </a:rPr>
                            <m:t>,</m:t>
                          </m:r>
                          <m:sSub>
                            <m:sSubPr>
                              <m:ctrlPr>
                                <a:rPr lang="en-US" sz="2600" i="1" smtClean="0">
                                  <a:solidFill>
                                    <a:srgbClr val="FF0000"/>
                                  </a:solidFill>
                                  <a:latin typeface="Cambria Math" panose="02040503050406030204" pitchFamily="18" charset="0"/>
                                </a:rPr>
                              </m:ctrlPr>
                            </m:sSubPr>
                            <m:e>
                              <m:acc>
                                <m:accPr>
                                  <m:chr m:val="̃"/>
                                  <m:ctrlPr>
                                    <a:rPr lang="en-US" sz="2600" i="1" smtClean="0">
                                      <a:solidFill>
                                        <a:srgbClr val="FF0000"/>
                                      </a:solidFill>
                                      <a:latin typeface="Cambria Math" panose="02040503050406030204" pitchFamily="18" charset="0"/>
                                    </a:rPr>
                                  </m:ctrlPr>
                                </m:accPr>
                                <m:e>
                                  <m:r>
                                    <a:rPr lang="en-US" sz="2600" i="1" smtClean="0">
                                      <a:solidFill>
                                        <a:srgbClr val="FF0000"/>
                                      </a:solidFill>
                                      <a:latin typeface="Cambria Math" panose="02040503050406030204" pitchFamily="18" charset="0"/>
                                      <a:ea typeface="Cambria Math" panose="02040503050406030204" pitchFamily="18" charset="0"/>
                                    </a:rPr>
                                    <m:t>𝛽</m:t>
                                  </m:r>
                                </m:e>
                              </m:acc>
                            </m:e>
                            <m:sub>
                              <m:r>
                                <a:rPr lang="en-US" sz="2600" b="0" i="1" smtClean="0">
                                  <a:solidFill>
                                    <a:srgbClr val="FF0000"/>
                                  </a:solidFill>
                                  <a:latin typeface="Cambria Math" panose="02040503050406030204" pitchFamily="18" charset="0"/>
                                </a:rPr>
                                <m:t>𝑡</m:t>
                              </m:r>
                            </m:sub>
                          </m:sSub>
                          <m:r>
                            <a:rPr lang="en-US" sz="2600" b="1" i="0" smtClean="0">
                              <a:solidFill>
                                <a:schemeClr val="tx1"/>
                              </a:solidFill>
                              <a:latin typeface="Cambria Math" panose="02040503050406030204" pitchFamily="18" charset="0"/>
                            </a:rPr>
                            <m:t>𝐈</m:t>
                          </m:r>
                          <m:r>
                            <a:rPr lang="en-US" sz="2600" i="1" smtClean="0">
                              <a:solidFill>
                                <a:srgbClr val="FF0000"/>
                              </a:solidFill>
                              <a:latin typeface="Cambria Math" panose="02040503050406030204" pitchFamily="18" charset="0"/>
                            </a:rPr>
                            <m:t> </m:t>
                          </m:r>
                        </m:e>
                      </m:d>
                    </m:oMath>
                  </m:oMathPara>
                </a14:m>
                <a:endParaRPr lang="en-US" dirty="0"/>
              </a:p>
              <a:p>
                <a:pPr marL="0" indent="0">
                  <a:buNone/>
                </a:pPr>
                <a:endParaRPr lang="en-US" sz="800" dirty="0"/>
              </a:p>
              <a:p>
                <a:r>
                  <a:rPr lang="en-US" dirty="0"/>
                  <a:t>Using Bayes’ theorem and substituting </a:t>
                </a:r>
                <a14:m>
                  <m:oMath xmlns:m="http://schemas.openxmlformats.org/officeDocument/2006/math">
                    <m:sSub>
                      <m:sSubPr>
                        <m:ctrlPr>
                          <a:rPr lang="en-US" sz="260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0</m:t>
                        </m:r>
                      </m:sub>
                    </m:sSub>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ad>
                          <m:radPr>
                            <m:degHide m:val="on"/>
                            <m:ctrlPr>
                              <a:rPr lang="en-US" sz="2600" b="0" i="1" smtClean="0">
                                <a:latin typeface="Cambria Math" panose="02040503050406030204" pitchFamily="18" charset="0"/>
                              </a:rPr>
                            </m:ctrlPr>
                          </m:radPr>
                          <m:deg/>
                          <m:e>
                            <m:sSub>
                              <m:sSubPr>
                                <m:ctrlPr>
                                  <a:rPr lang="en-US" sz="2600" i="1" smtClean="0">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den>
                    </m:f>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𝑥</m:t>
                            </m:r>
                          </m:e>
                          <m:sub>
                            <m:r>
                              <a:rPr lang="en-US" sz="2600" b="0" i="1" smtClean="0">
                                <a:latin typeface="Cambria Math" panose="02040503050406030204" pitchFamily="18" charset="0"/>
                              </a:rPr>
                              <m:t>𝑡</m:t>
                            </m:r>
                          </m:sub>
                        </m:sSub>
                        <m:r>
                          <a:rPr lang="en-US" sz="2600" b="0" i="1" smtClean="0">
                            <a:latin typeface="Cambria Math" panose="02040503050406030204" pitchFamily="18" charset="0"/>
                          </a:rPr>
                          <m:t>−</m:t>
                        </m:r>
                        <m:rad>
                          <m:radPr>
                            <m:degHide m:val="on"/>
                            <m:ctrlPr>
                              <a:rPr lang="en-US" sz="2600" i="1" dirty="0">
                                <a:latin typeface="Cambria Math" panose="02040503050406030204" pitchFamily="18" charset="0"/>
                              </a:rPr>
                            </m:ctrlPr>
                          </m:radPr>
                          <m:deg/>
                          <m:e>
                            <m:r>
                              <a:rPr lang="en-US" sz="2600" i="1" dirty="0">
                                <a:latin typeface="Cambria Math" panose="02040503050406030204" pitchFamily="18" charset="0"/>
                              </a:rPr>
                              <m:t>1−</m:t>
                            </m:r>
                            <m:sSub>
                              <m:sSubPr>
                                <m:ctrlPr>
                                  <a:rPr lang="en-US" sz="2600" i="1">
                                    <a:latin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𝛼</m:t>
                                </m:r>
                              </m:e>
                              <m:sub>
                                <m:r>
                                  <a:rPr lang="en-US" sz="2600" i="1">
                                    <a:latin typeface="Cambria Math" panose="02040503050406030204" pitchFamily="18" charset="0"/>
                                  </a:rPr>
                                  <m:t>𝑡</m:t>
                                </m:r>
                              </m:sub>
                            </m:sSub>
                          </m:e>
                        </m:rad>
                        <m:sSub>
                          <m:sSubPr>
                            <m:ctrlPr>
                              <a:rPr lang="en-US" sz="2600" i="1" dirty="0">
                                <a:latin typeface="Cambria Math" panose="02040503050406030204" pitchFamily="18" charset="0"/>
                              </a:rPr>
                            </m:ctrlPr>
                          </m:sSubPr>
                          <m:e>
                            <m:r>
                              <a:rPr lang="en-US" sz="2600" i="1" dirty="0">
                                <a:latin typeface="Cambria Math" panose="02040503050406030204" pitchFamily="18" charset="0"/>
                                <a:ea typeface="Cambria Math" panose="02040503050406030204" pitchFamily="18" charset="0"/>
                              </a:rPr>
                              <m:t>𝜀</m:t>
                            </m:r>
                          </m:e>
                          <m:sub>
                            <m:r>
                              <a:rPr lang="en-US" sz="2600" i="1" dirty="0">
                                <a:latin typeface="Cambria Math" panose="02040503050406030204" pitchFamily="18" charset="0"/>
                              </a:rPr>
                              <m:t>𝑡</m:t>
                            </m:r>
                          </m:sub>
                        </m:sSub>
                      </m:e>
                    </m:d>
                  </m:oMath>
                </a14:m>
                <a:r>
                  <a:rPr lang="en-US" dirty="0"/>
                  <a:t> we get:  </a:t>
                </a:r>
              </a:p>
              <a:p>
                <a:pPr marL="0" indent="0">
                  <a:buNone/>
                </a:pPr>
                <a:endParaRPr lang="en-US" sz="800" dirty="0"/>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r>
                        <a:rPr lang="en-US" sz="2600">
                          <a:latin typeface="Cambria Math" panose="02040503050406030204" pitchFamily="18" charset="0"/>
                        </a:rPr>
                        <m:t>=</m:t>
                      </m:r>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b="0" i="1" smtClean="0">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f>
                        <m:fPr>
                          <m:ctrlPr>
                            <a:rPr lang="en-US" sz="2600" i="1" smtClean="0">
                              <a:latin typeface="Cambria Math" panose="02040503050406030204" pitchFamily="18" charset="0"/>
                            </a:rPr>
                          </m:ctrlPr>
                        </m:fPr>
                        <m:num>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b="0" i="1" smtClean="0">
                                      <a:latin typeface="Cambria Math" panose="02040503050406030204" pitchFamily="18" charset="0"/>
                                    </a:rPr>
                                    <m:t>−1</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num>
                        <m:den>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den>
                      </m:f>
                      <m:limUpp>
                        <m:limUppPr>
                          <m:ctrlPr>
                            <a:rPr lang="en-US" sz="2600" i="1">
                              <a:latin typeface="Cambria Math" panose="02040503050406030204" pitchFamily="18" charset="0"/>
                            </a:rPr>
                          </m:ctrlPr>
                        </m:limUppPr>
                        <m:e>
                          <m:groupChr>
                            <m:groupChrPr>
                              <m:chr m:val="⏞"/>
                              <m:pos m:val="top"/>
                              <m:vertJc m:val="bot"/>
                              <m:ctrlPr>
                                <a:rPr lang="en-US" sz="2600" i="1">
                                  <a:latin typeface="Cambria Math" panose="02040503050406030204" pitchFamily="18" charset="0"/>
                                </a:rPr>
                              </m:ctrlPr>
                            </m:groupChrPr>
                            <m:e>
                              <m:r>
                                <m:rPr>
                                  <m:brk/>
                                </m:rPr>
                                <a:rPr lang="en-US" sz="2600" i="1">
                                  <a:latin typeface="Cambria Math" panose="02040503050406030204" pitchFamily="18" charset="0"/>
                                </a:rPr>
                                <m:t>=</m:t>
                              </m:r>
                            </m:e>
                          </m:groupChr>
                        </m:e>
                        <m:lim>
                          <m:r>
                            <a:rPr lang="en-US" sz="2600" i="1">
                              <a:latin typeface="Cambria Math" panose="02040503050406030204" pitchFamily="18" charset="0"/>
                            </a:rPr>
                            <m:t>𝑀𝑎𝑟𝑘𝑜𝑣</m:t>
                          </m:r>
                          <m:r>
                            <a:rPr lang="en-US" sz="2600" i="1">
                              <a:latin typeface="Cambria Math" panose="02040503050406030204" pitchFamily="18" charset="0"/>
                            </a:rPr>
                            <m:t> </m:t>
                          </m:r>
                          <m:r>
                            <a:rPr lang="en-US" sz="2600" i="1">
                              <a:latin typeface="Cambria Math" panose="02040503050406030204" pitchFamily="18" charset="0"/>
                            </a:rPr>
                            <m:t>𝐶h𝑎𝑖𝑛</m:t>
                          </m:r>
                        </m:lim>
                      </m:limUpp>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e>
                      </m:d>
                      <m:f>
                        <m:fPr>
                          <m:ctrlPr>
                            <a:rPr lang="en-US" sz="2600" i="1">
                              <a:latin typeface="Cambria Math" panose="02040503050406030204" pitchFamily="18" charset="0"/>
                            </a:rPr>
                          </m:ctrlPr>
                        </m:fPr>
                        <m:num>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num>
                        <m:den>
                          <m:r>
                            <a:rPr lang="en-US" sz="2600" i="1">
                              <a:latin typeface="Cambria Math" panose="02040503050406030204" pitchFamily="18" charset="0"/>
                            </a:rPr>
                            <m:t>𝑞</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0</m:t>
                                  </m:r>
                                </m:sub>
                              </m:sSub>
                            </m:e>
                          </m:d>
                        </m:den>
                      </m:f>
                    </m:oMath>
                  </m:oMathPara>
                </a14:m>
                <a:endParaRPr lang="en-US"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m:t>
                      </m:r>
                      <m:r>
                        <a:rPr lang="en-US" sz="2600" i="1">
                          <a:latin typeface="Cambria Math" panose="02040503050406030204" pitchFamily="18" charset="0"/>
                        </a:rPr>
                        <m:t>𝑁</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i="1">
                                  <a:latin typeface="Cambria Math" panose="02040503050406030204" pitchFamily="18" charset="0"/>
                                </a:rPr>
                                <m:t>𝑥</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f>
                            <m:fPr>
                              <m:ctrlPr>
                                <a:rPr lang="en-US" sz="2600" i="1" smtClean="0">
                                  <a:solidFill>
                                    <a:srgbClr val="0000FF"/>
                                  </a:solidFill>
                                  <a:latin typeface="Cambria Math" panose="02040503050406030204" pitchFamily="18" charset="0"/>
                                </a:rPr>
                              </m:ctrlPr>
                            </m:fPr>
                            <m:num>
                              <m:r>
                                <a:rPr lang="en-US" sz="2600" i="1">
                                  <a:solidFill>
                                    <a:srgbClr val="0000FF"/>
                                  </a:solidFill>
                                  <a:latin typeface="Cambria Math" panose="02040503050406030204" pitchFamily="18" charset="0"/>
                                </a:rPr>
                                <m:t>1</m:t>
                              </m:r>
                            </m:num>
                            <m:den>
                              <m:rad>
                                <m:radPr>
                                  <m:degHide m:val="on"/>
                                  <m:ctrlPr>
                                    <a:rPr lang="en-US" sz="2600" i="1">
                                      <a:solidFill>
                                        <a:srgbClr val="0000FF"/>
                                      </a:solidFill>
                                      <a:latin typeface="Cambria Math" panose="02040503050406030204" pitchFamily="18" charset="0"/>
                                    </a:rPr>
                                  </m:ctrlPr>
                                </m:radPr>
                                <m:deg/>
                                <m:e>
                                  <m:sSub>
                                    <m:sSubPr>
                                      <m:ctrlPr>
                                        <a:rPr lang="en-US" sz="2600" i="1">
                                          <a:solidFill>
                                            <a:srgbClr val="0000FF"/>
                                          </a:solidFill>
                                          <a:latin typeface="Cambria Math" panose="02040503050406030204" pitchFamily="18" charset="0"/>
                                        </a:rPr>
                                      </m:ctrlPr>
                                    </m:sSubPr>
                                    <m:e>
                                      <m:r>
                                        <a:rPr lang="en-US" sz="2600" b="0" i="1" smtClean="0">
                                          <a:solidFill>
                                            <a:srgbClr val="0000FF"/>
                                          </a:solidFill>
                                          <a:latin typeface="Cambria Math" panose="02040503050406030204" pitchFamily="18" charset="0"/>
                                        </a:rPr>
                                        <m:t>1−</m:t>
                                      </m:r>
                                      <m:r>
                                        <a:rPr lang="en-US" sz="2600" i="1">
                                          <a:solidFill>
                                            <a:srgbClr val="0000FF"/>
                                          </a:solidFill>
                                          <a:latin typeface="Cambria Math" panose="02040503050406030204" pitchFamily="18" charset="0"/>
                                          <a:ea typeface="Cambria Math" panose="02040503050406030204" pitchFamily="18" charset="0"/>
                                        </a:rPr>
                                        <m:t>𝛽</m:t>
                                      </m:r>
                                    </m:e>
                                    <m:sub>
                                      <m:r>
                                        <a:rPr lang="en-US" sz="2600" i="1">
                                          <a:solidFill>
                                            <a:srgbClr val="0000FF"/>
                                          </a:solidFill>
                                          <a:latin typeface="Cambria Math" panose="02040503050406030204" pitchFamily="18" charset="0"/>
                                        </a:rPr>
                                        <m:t>𝑡</m:t>
                                      </m:r>
                                    </m:sub>
                                  </m:sSub>
                                </m:e>
                              </m:rad>
                            </m:den>
                          </m:f>
                          <m:d>
                            <m:dPr>
                              <m:ctrlPr>
                                <a:rPr lang="en-US" sz="2600" i="1" dirty="0">
                                  <a:solidFill>
                                    <a:srgbClr val="0000FF"/>
                                  </a:solidFill>
                                  <a:latin typeface="Cambria Math" panose="02040503050406030204" pitchFamily="18" charset="0"/>
                                </a:rPr>
                              </m:ctrlPr>
                            </m:dPr>
                            <m:e>
                              <m:sSub>
                                <m:sSubPr>
                                  <m:ctrlPr>
                                    <a:rPr lang="en-US" sz="2600" i="1" dirty="0">
                                      <a:solidFill>
                                        <a:srgbClr val="0000FF"/>
                                      </a:solidFill>
                                      <a:latin typeface="Cambria Math" panose="02040503050406030204" pitchFamily="18" charset="0"/>
                                    </a:rPr>
                                  </m:ctrlPr>
                                </m:sSubPr>
                                <m:e>
                                  <m:r>
                                    <a:rPr lang="en-US" sz="2600" i="1" dirty="0">
                                      <a:solidFill>
                                        <a:srgbClr val="0000FF"/>
                                      </a:solidFill>
                                      <a:latin typeface="Cambria Math" panose="02040503050406030204" pitchFamily="18" charset="0"/>
                                    </a:rPr>
                                    <m:t>𝑥</m:t>
                                  </m:r>
                                </m:e>
                                <m:sub>
                                  <m:r>
                                    <a:rPr lang="en-US" sz="2600" i="1" dirty="0">
                                      <a:solidFill>
                                        <a:srgbClr val="0000FF"/>
                                      </a:solidFill>
                                      <a:latin typeface="Cambria Math" panose="02040503050406030204" pitchFamily="18" charset="0"/>
                                    </a:rPr>
                                    <m:t>𝑡</m:t>
                                  </m:r>
                                </m:sub>
                              </m:sSub>
                              <m:r>
                                <a:rPr lang="en-US" sz="2600" i="1" dirty="0">
                                  <a:solidFill>
                                    <a:srgbClr val="0000FF"/>
                                  </a:solidFill>
                                  <a:latin typeface="Cambria Math" panose="02040503050406030204" pitchFamily="18" charset="0"/>
                                </a:rPr>
                                <m:t>−</m:t>
                              </m:r>
                              <m:f>
                                <m:fPr>
                                  <m:ctrlPr>
                                    <a:rPr lang="en-US" sz="2600" i="1" dirty="0">
                                      <a:solidFill>
                                        <a:srgbClr val="0000FF"/>
                                      </a:solidFill>
                                      <a:latin typeface="Cambria Math" panose="02040503050406030204" pitchFamily="18" charset="0"/>
                                    </a:rPr>
                                  </m:ctrlPr>
                                </m:fPr>
                                <m:num>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ea typeface="Cambria Math" panose="02040503050406030204" pitchFamily="18" charset="0"/>
                                        </a:rPr>
                                        <m:t>𝛽</m:t>
                                      </m:r>
                                    </m:e>
                                    <m:sub>
                                      <m:r>
                                        <a:rPr lang="en-US" sz="2600" i="1">
                                          <a:solidFill>
                                            <a:srgbClr val="0000FF"/>
                                          </a:solidFill>
                                          <a:latin typeface="Cambria Math" panose="02040503050406030204" pitchFamily="18" charset="0"/>
                                        </a:rPr>
                                        <m:t>𝑡</m:t>
                                      </m:r>
                                    </m:sub>
                                  </m:sSub>
                                </m:num>
                                <m:den>
                                  <m:rad>
                                    <m:radPr>
                                      <m:degHide m:val="on"/>
                                      <m:ctrlPr>
                                        <a:rPr lang="en-US" sz="2600" i="1" dirty="0">
                                          <a:solidFill>
                                            <a:srgbClr val="0000FF"/>
                                          </a:solidFill>
                                          <a:latin typeface="Cambria Math" panose="02040503050406030204" pitchFamily="18" charset="0"/>
                                        </a:rPr>
                                      </m:ctrlPr>
                                    </m:radPr>
                                    <m:deg/>
                                    <m:e>
                                      <m:r>
                                        <a:rPr lang="en-US" sz="2600" i="1" dirty="0">
                                          <a:solidFill>
                                            <a:srgbClr val="0000FF"/>
                                          </a:solidFill>
                                          <a:latin typeface="Cambria Math" panose="02040503050406030204" pitchFamily="18" charset="0"/>
                                        </a:rPr>
                                        <m:t>1−</m:t>
                                      </m:r>
                                      <m:sSub>
                                        <m:sSubPr>
                                          <m:ctrlPr>
                                            <a:rPr lang="en-US" sz="2600" i="1">
                                              <a:solidFill>
                                                <a:srgbClr val="0000FF"/>
                                              </a:solidFill>
                                              <a:latin typeface="Cambria Math" panose="02040503050406030204" pitchFamily="18" charset="0"/>
                                            </a:rPr>
                                          </m:ctrlPr>
                                        </m:sSubPr>
                                        <m:e>
                                          <m:r>
                                            <a:rPr lang="en-US" sz="2600" i="1">
                                              <a:solidFill>
                                                <a:srgbClr val="0000FF"/>
                                              </a:solidFill>
                                              <a:latin typeface="Cambria Math" panose="02040503050406030204" pitchFamily="18" charset="0"/>
                                              <a:ea typeface="Cambria Math" panose="02040503050406030204" pitchFamily="18" charset="0"/>
                                            </a:rPr>
                                            <m:t>𝛼</m:t>
                                          </m:r>
                                        </m:e>
                                        <m:sub>
                                          <m:r>
                                            <a:rPr lang="en-US" sz="2600" i="1">
                                              <a:solidFill>
                                                <a:srgbClr val="0000FF"/>
                                              </a:solidFill>
                                              <a:latin typeface="Cambria Math" panose="02040503050406030204" pitchFamily="18" charset="0"/>
                                            </a:rPr>
                                            <m:t>𝑡</m:t>
                                          </m:r>
                                        </m:sub>
                                      </m:sSub>
                                    </m:e>
                                  </m:rad>
                                </m:den>
                              </m:f>
                              <m:sSub>
                                <m:sSubPr>
                                  <m:ctrlPr>
                                    <a:rPr lang="en-US" sz="2600" i="1" dirty="0">
                                      <a:solidFill>
                                        <a:srgbClr val="0000FF"/>
                                      </a:solidFill>
                                      <a:latin typeface="Cambria Math" panose="02040503050406030204" pitchFamily="18" charset="0"/>
                                    </a:rPr>
                                  </m:ctrlPr>
                                </m:sSubPr>
                                <m:e>
                                  <m:r>
                                    <a:rPr lang="en-US" sz="2600" i="1" dirty="0">
                                      <a:solidFill>
                                        <a:srgbClr val="0000FF"/>
                                      </a:solidFill>
                                      <a:latin typeface="Cambria Math" panose="02040503050406030204" pitchFamily="18" charset="0"/>
                                      <a:ea typeface="Cambria Math" panose="02040503050406030204" pitchFamily="18" charset="0"/>
                                    </a:rPr>
                                    <m:t>𝜀</m:t>
                                  </m:r>
                                </m:e>
                                <m:sub>
                                  <m:r>
                                    <a:rPr lang="en-US" sz="2600" i="1" dirty="0">
                                      <a:solidFill>
                                        <a:srgbClr val="0000FF"/>
                                      </a:solidFill>
                                      <a:latin typeface="Cambria Math" panose="02040503050406030204" pitchFamily="18" charset="0"/>
                                    </a:rPr>
                                    <m:t>𝑡</m:t>
                                  </m:r>
                                </m:sub>
                              </m:sSub>
                            </m:e>
                          </m:d>
                          <m:r>
                            <m:rPr>
                              <m:nor/>
                            </m:rPr>
                            <a:rPr lang="en-US" sz="2600" dirty="0"/>
                            <m:t>, </m:t>
                          </m:r>
                          <m:f>
                            <m:fPr>
                              <m:ctrlPr>
                                <a:rPr lang="en-US" sz="2600" i="1" dirty="0" smtClean="0">
                                  <a:solidFill>
                                    <a:srgbClr val="FF0000"/>
                                  </a:solidFill>
                                  <a:latin typeface="Cambria Math" panose="02040503050406030204" pitchFamily="18" charset="0"/>
                                </a:rPr>
                              </m:ctrlPr>
                            </m:fPr>
                            <m:num>
                              <m:r>
                                <a:rPr lang="en-US" sz="2600" b="0" i="1" dirty="0" smtClean="0">
                                  <a:solidFill>
                                    <a:srgbClr val="FF0000"/>
                                  </a:solidFill>
                                  <a:latin typeface="Cambria Math" panose="02040503050406030204" pitchFamily="18" charset="0"/>
                                </a:rPr>
                                <m:t>1−</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ea typeface="Cambria Math" panose="02040503050406030204" pitchFamily="18" charset="0"/>
                                    </a:rPr>
                                    <m:t>𝛼</m:t>
                                  </m:r>
                                </m:e>
                                <m:sub>
                                  <m:r>
                                    <a:rPr lang="en-US" sz="2600" i="1">
                                      <a:solidFill>
                                        <a:srgbClr val="FF0000"/>
                                      </a:solidFill>
                                      <a:latin typeface="Cambria Math" panose="02040503050406030204" pitchFamily="18" charset="0"/>
                                    </a:rPr>
                                    <m:t>𝑡</m:t>
                                  </m:r>
                                  <m:r>
                                    <a:rPr lang="en-US" sz="2600" b="0" i="1" smtClean="0">
                                      <a:solidFill>
                                        <a:srgbClr val="FF0000"/>
                                      </a:solidFill>
                                      <a:latin typeface="Cambria Math" panose="02040503050406030204" pitchFamily="18" charset="0"/>
                                    </a:rPr>
                                    <m:t>−1</m:t>
                                  </m:r>
                                </m:sub>
                              </m:sSub>
                            </m:num>
                            <m:den>
                              <m:r>
                                <a:rPr lang="en-US" sz="2600" b="0" i="1" dirty="0" smtClean="0">
                                  <a:solidFill>
                                    <a:srgbClr val="FF0000"/>
                                  </a:solidFill>
                                  <a:latin typeface="Cambria Math" panose="02040503050406030204" pitchFamily="18" charset="0"/>
                                </a:rPr>
                                <m:t>1−</m:t>
                              </m:r>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ea typeface="Cambria Math" panose="02040503050406030204" pitchFamily="18" charset="0"/>
                                    </a:rPr>
                                    <m:t>𝛼</m:t>
                                  </m:r>
                                </m:e>
                                <m:sub>
                                  <m:r>
                                    <a:rPr lang="en-US" sz="2600" i="1">
                                      <a:solidFill>
                                        <a:srgbClr val="FF0000"/>
                                      </a:solidFill>
                                      <a:latin typeface="Cambria Math" panose="02040503050406030204" pitchFamily="18" charset="0"/>
                                    </a:rPr>
                                    <m:t>𝑡</m:t>
                                  </m:r>
                                </m:sub>
                              </m:sSub>
                            </m:den>
                          </m:f>
                          <m:sSub>
                            <m:sSubPr>
                              <m:ctrlPr>
                                <a:rPr lang="en-US" sz="2600" i="1">
                                  <a:solidFill>
                                    <a:srgbClr val="FF0000"/>
                                  </a:solidFill>
                                  <a:latin typeface="Cambria Math" panose="02040503050406030204" pitchFamily="18" charset="0"/>
                                </a:rPr>
                              </m:ctrlPr>
                            </m:sSubPr>
                            <m:e>
                              <m:r>
                                <a:rPr lang="en-US" sz="2600" i="1">
                                  <a:solidFill>
                                    <a:srgbClr val="FF0000"/>
                                  </a:solidFill>
                                  <a:latin typeface="Cambria Math" panose="02040503050406030204" pitchFamily="18" charset="0"/>
                                  <a:ea typeface="Cambria Math" panose="02040503050406030204" pitchFamily="18" charset="0"/>
                                </a:rPr>
                                <m:t>𝛽</m:t>
                              </m:r>
                            </m:e>
                            <m:sub>
                              <m:r>
                                <a:rPr lang="en-US" sz="2600" i="1">
                                  <a:solidFill>
                                    <a:srgbClr val="FF0000"/>
                                  </a:solidFill>
                                  <a:latin typeface="Cambria Math" panose="02040503050406030204" pitchFamily="18" charset="0"/>
                                </a:rPr>
                                <m:t>𝑡</m:t>
                              </m:r>
                            </m:sub>
                          </m:sSub>
                          <m:r>
                            <a:rPr lang="en-US" sz="2600" b="1" dirty="0">
                              <a:latin typeface="Cambria Math" panose="02040503050406030204" pitchFamily="18" charset="0"/>
                              <a:ea typeface="Cambria Math" panose="02040503050406030204" pitchFamily="18" charset="0"/>
                            </a:rPr>
                            <m:t>𝐈</m:t>
                          </m:r>
                        </m:e>
                      </m:d>
                    </m:oMath>
                  </m:oMathPara>
                </a14:m>
                <a:endParaRPr lang="en-US" dirty="0"/>
              </a:p>
              <a:p>
                <a:pPr marL="0" indent="0">
                  <a:buNone/>
                </a:pPr>
                <a:endParaRPr lang="en-US" sz="800" dirty="0"/>
              </a:p>
              <a:p>
                <a:endParaRPr lang="en-US" dirty="0"/>
              </a:p>
            </p:txBody>
          </p:sp>
        </mc:Choice>
        <mc:Fallback xmlns="">
          <p:sp>
            <p:nvSpPr>
              <p:cNvPr id="3" name="Content Placeholder 2">
                <a:extLst>
                  <a:ext uri="{FF2B5EF4-FFF2-40B4-BE49-F238E27FC236}">
                    <a16:creationId xmlns:a16="http://schemas.microsoft.com/office/drawing/2014/main" id="{185CD3A8-DD5E-4A78-80B1-C3FE1440D448}"/>
                  </a:ext>
                </a:extLst>
              </p:cNvPr>
              <p:cNvSpPr>
                <a:spLocks noGrp="1" noRot="1" noChangeAspect="1" noMove="1" noResize="1" noEditPoints="1" noAdjustHandles="1" noChangeArrowheads="1" noChangeShapeType="1" noTextEdit="1"/>
              </p:cNvSpPr>
              <p:nvPr>
                <p:ph idx="1"/>
              </p:nvPr>
            </p:nvSpPr>
            <p:spPr>
              <a:xfrm>
                <a:off x="838200" y="1460938"/>
                <a:ext cx="10515600" cy="4716025"/>
              </a:xfrm>
              <a:blipFill>
                <a:blip r:embed="rId3"/>
                <a:stretch>
                  <a:fillRect l="-928" t="-2717"/>
                </a:stretch>
              </a:blipFill>
            </p:spPr>
            <p:txBody>
              <a:bodyPr/>
              <a:lstStyle/>
              <a:p>
                <a:r>
                  <a:rPr lang="en-IL">
                    <a:noFill/>
                  </a:rPr>
                  <a:t> </a:t>
                </a:r>
              </a:p>
            </p:txBody>
          </p:sp>
        </mc:Fallback>
      </mc:AlternateContent>
      <p:cxnSp>
        <p:nvCxnSpPr>
          <p:cNvPr id="8" name="Straight Arrow Connector 7">
            <a:extLst>
              <a:ext uri="{FF2B5EF4-FFF2-40B4-BE49-F238E27FC236}">
                <a16:creationId xmlns:a16="http://schemas.microsoft.com/office/drawing/2014/main" id="{921C26FE-5936-4E4F-BA07-A4DA3A391D0A}"/>
              </a:ext>
            </a:extLst>
          </p:cNvPr>
          <p:cNvCxnSpPr>
            <a:cxnSpLocks/>
          </p:cNvCxnSpPr>
          <p:nvPr/>
        </p:nvCxnSpPr>
        <p:spPr>
          <a:xfrm flipH="1" flipV="1">
            <a:off x="10497554" y="4331368"/>
            <a:ext cx="439151" cy="19669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0" name="TextBox 9">
            <a:extLst>
              <a:ext uri="{FF2B5EF4-FFF2-40B4-BE49-F238E27FC236}">
                <a16:creationId xmlns:a16="http://schemas.microsoft.com/office/drawing/2014/main" id="{1A16C9F0-50B1-4823-B82B-F5DBE14F411E}"/>
              </a:ext>
            </a:extLst>
          </p:cNvPr>
          <p:cNvSpPr txBox="1"/>
          <p:nvPr/>
        </p:nvSpPr>
        <p:spPr>
          <a:xfrm>
            <a:off x="10865230" y="4429717"/>
            <a:ext cx="1027845" cy="369332"/>
          </a:xfrm>
          <a:prstGeom prst="rect">
            <a:avLst/>
          </a:prstGeom>
          <a:noFill/>
        </p:spPr>
        <p:txBody>
          <a:bodyPr wrap="none" rtlCol="0">
            <a:spAutoFit/>
          </a:bodyPr>
          <a:lstStyle/>
          <a:p>
            <a:r>
              <a:rPr lang="en-US" dirty="0">
                <a:solidFill>
                  <a:srgbClr val="00B050"/>
                </a:solidFill>
              </a:rPr>
              <a:t>Gaussian</a:t>
            </a:r>
            <a:endParaRPr lang="en-IL" dirty="0">
              <a:solidFill>
                <a:srgbClr val="00B050"/>
              </a:solidFill>
            </a:endParaRPr>
          </a:p>
        </p:txBody>
      </p:sp>
      <p:cxnSp>
        <p:nvCxnSpPr>
          <p:cNvPr id="12" name="Straight Arrow Connector 11">
            <a:extLst>
              <a:ext uri="{FF2B5EF4-FFF2-40B4-BE49-F238E27FC236}">
                <a16:creationId xmlns:a16="http://schemas.microsoft.com/office/drawing/2014/main" id="{1D51BE9F-EF3E-4B5A-9B37-6C9C36714DFB}"/>
              </a:ext>
            </a:extLst>
          </p:cNvPr>
          <p:cNvCxnSpPr>
            <a:cxnSpLocks/>
          </p:cNvCxnSpPr>
          <p:nvPr/>
        </p:nvCxnSpPr>
        <p:spPr>
          <a:xfrm flipH="1">
            <a:off x="11044988" y="3544618"/>
            <a:ext cx="668327" cy="16851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3" name="TextBox 12">
            <a:extLst>
              <a:ext uri="{FF2B5EF4-FFF2-40B4-BE49-F238E27FC236}">
                <a16:creationId xmlns:a16="http://schemas.microsoft.com/office/drawing/2014/main" id="{C90A3018-1AC3-433A-9882-8605811144C7}"/>
              </a:ext>
            </a:extLst>
          </p:cNvPr>
          <p:cNvSpPr txBox="1"/>
          <p:nvPr/>
        </p:nvSpPr>
        <p:spPr>
          <a:xfrm>
            <a:off x="11199394" y="3244334"/>
            <a:ext cx="1027845" cy="369332"/>
          </a:xfrm>
          <a:prstGeom prst="rect">
            <a:avLst/>
          </a:prstGeom>
          <a:noFill/>
        </p:spPr>
        <p:txBody>
          <a:bodyPr wrap="none" rtlCol="0">
            <a:spAutoFit/>
          </a:bodyPr>
          <a:lstStyle/>
          <a:p>
            <a:r>
              <a:rPr lang="en-US" dirty="0">
                <a:solidFill>
                  <a:srgbClr val="00B050"/>
                </a:solidFill>
              </a:rPr>
              <a:t>Gaussian</a:t>
            </a:r>
            <a:endParaRPr lang="en-IL" dirty="0">
              <a:solidFill>
                <a:srgbClr val="00B050"/>
              </a:solidFill>
            </a:endParaRPr>
          </a:p>
        </p:txBody>
      </p:sp>
      <p:cxnSp>
        <p:nvCxnSpPr>
          <p:cNvPr id="15" name="Straight Arrow Connector 14">
            <a:extLst>
              <a:ext uri="{FF2B5EF4-FFF2-40B4-BE49-F238E27FC236}">
                <a16:creationId xmlns:a16="http://schemas.microsoft.com/office/drawing/2014/main" id="{DA3B8F91-7561-4AD9-A2F9-052359944D9C}"/>
              </a:ext>
            </a:extLst>
          </p:cNvPr>
          <p:cNvCxnSpPr>
            <a:cxnSpLocks/>
          </p:cNvCxnSpPr>
          <p:nvPr/>
        </p:nvCxnSpPr>
        <p:spPr>
          <a:xfrm flipV="1">
            <a:off x="8470232" y="4138864"/>
            <a:ext cx="300789" cy="20453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9" name="TextBox 18">
            <a:extLst>
              <a:ext uri="{FF2B5EF4-FFF2-40B4-BE49-F238E27FC236}">
                <a16:creationId xmlns:a16="http://schemas.microsoft.com/office/drawing/2014/main" id="{FC7A0DF4-AB7D-4E44-B78E-75D6D324F7CB}"/>
              </a:ext>
            </a:extLst>
          </p:cNvPr>
          <p:cNvSpPr txBox="1"/>
          <p:nvPr/>
        </p:nvSpPr>
        <p:spPr>
          <a:xfrm>
            <a:off x="7757354" y="4245051"/>
            <a:ext cx="1027845" cy="369332"/>
          </a:xfrm>
          <a:prstGeom prst="rect">
            <a:avLst/>
          </a:prstGeom>
          <a:noFill/>
        </p:spPr>
        <p:txBody>
          <a:bodyPr wrap="none" rtlCol="0">
            <a:spAutoFit/>
          </a:bodyPr>
          <a:lstStyle/>
          <a:p>
            <a:r>
              <a:rPr lang="en-US" dirty="0">
                <a:solidFill>
                  <a:srgbClr val="00B050"/>
                </a:solidFill>
              </a:rPr>
              <a:t>Gaussian</a:t>
            </a:r>
            <a:endParaRPr lang="en-IL" dirty="0">
              <a:solidFill>
                <a:srgbClr val="00B050"/>
              </a:solidFill>
            </a:endParaRPr>
          </a:p>
        </p:txBody>
      </p:sp>
    </p:spTree>
    <p:extLst>
      <p:ext uri="{BB962C8B-B14F-4D97-AF65-F5344CB8AC3E}">
        <p14:creationId xmlns:p14="http://schemas.microsoft.com/office/powerpoint/2010/main" val="2410120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4654</TotalTime>
  <Words>3859</Words>
  <Application>Microsoft Office PowerPoint</Application>
  <PresentationFormat>Widescreen</PresentationFormat>
  <Paragraphs>376</Paragraphs>
  <Slides>47</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Cambria Math</vt:lpstr>
      <vt:lpstr>Office Theme</vt:lpstr>
      <vt:lpstr>Perception Prioritized Training of Diffusion Models</vt:lpstr>
      <vt:lpstr>Main Idea</vt:lpstr>
      <vt:lpstr>Agenda</vt:lpstr>
      <vt:lpstr>Reminder</vt:lpstr>
      <vt:lpstr>Reminder</vt:lpstr>
      <vt:lpstr>Reminder</vt:lpstr>
      <vt:lpstr>Reminder</vt:lpstr>
      <vt:lpstr>Reminder</vt:lpstr>
      <vt:lpstr>Reminder</vt:lpstr>
      <vt:lpstr>Reminder</vt:lpstr>
      <vt:lpstr>Reminder</vt:lpstr>
      <vt:lpstr>Reminder</vt:lpstr>
      <vt:lpstr>Reminder</vt:lpstr>
      <vt:lpstr>Reminder</vt:lpstr>
      <vt:lpstr>Weighting The Loss</vt:lpstr>
      <vt:lpstr>Default Weighting of Diffusion Steps</vt:lpstr>
      <vt:lpstr>Signal to Noise Ratio</vt:lpstr>
      <vt:lpstr>Signal to Noise Ratio</vt:lpstr>
      <vt:lpstr>Signal to Noise Ratio</vt:lpstr>
      <vt:lpstr>x_0 Significance</vt:lpstr>
      <vt:lpstr>Noise Levels</vt:lpstr>
      <vt:lpstr>Noise Levels</vt:lpstr>
      <vt:lpstr>Noise Levels</vt:lpstr>
      <vt:lpstr>Qualitative Experiment – Hypothesis 2</vt:lpstr>
      <vt:lpstr>Qualitative Experiment – Hypothesis 1</vt:lpstr>
      <vt:lpstr>P2 Loss - Perception Prioritized Weighting</vt:lpstr>
      <vt:lpstr>P2 Loss - Perception Prioritized Weighting</vt:lpstr>
      <vt:lpstr>P2 Loss - Perception Prioritized Weighting</vt:lpstr>
      <vt:lpstr>P2 Loss - Perception Prioritized Weighting</vt:lpstr>
      <vt:lpstr>P2 Loss - Perception Prioritized Weighting</vt:lpstr>
      <vt:lpstr>Results – Image quality</vt:lpstr>
      <vt:lpstr>Results – Robust to Model Architecture</vt:lpstr>
      <vt:lpstr>Results – Sampling Efficiency</vt:lpstr>
      <vt:lpstr>Personal Insights</vt:lpstr>
      <vt:lpstr>Questions?</vt:lpstr>
      <vt:lpstr>An Efficient Noise Aware Training Scheme For Diffusion Models</vt:lpstr>
      <vt:lpstr>Noise Sensitivity</vt:lpstr>
      <vt:lpstr>Qualitative Experiment</vt:lpstr>
      <vt:lpstr>Quantitative Experiments</vt:lpstr>
      <vt:lpstr>Experiment 1</vt:lpstr>
      <vt:lpstr>Experiment 2</vt:lpstr>
      <vt:lpstr>Insights From The Hypothesis</vt:lpstr>
      <vt:lpstr>Efficient Training</vt:lpstr>
      <vt:lpstr>Experimental Setup</vt:lpstr>
      <vt:lpstr>Experimental Setup</vt:lpstr>
      <vt:lpstr>Results</vt:lpstr>
      <vt:lpstr>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Natan Kaminsky</dc:creator>
  <cp:lastModifiedBy>natan kam</cp:lastModifiedBy>
  <cp:revision>259</cp:revision>
  <dcterms:created xsi:type="dcterms:W3CDTF">2022-11-16T07:44:02Z</dcterms:created>
  <dcterms:modified xsi:type="dcterms:W3CDTF">2023-04-14T16:02:38Z</dcterms:modified>
</cp:coreProperties>
</file>